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6" r:id="rId2"/>
    <p:sldId id="324" r:id="rId3"/>
    <p:sldId id="323" r:id="rId4"/>
    <p:sldId id="322" r:id="rId5"/>
    <p:sldId id="326" r:id="rId6"/>
    <p:sldId id="327" r:id="rId7"/>
    <p:sldId id="330" r:id="rId8"/>
    <p:sldId id="328" r:id="rId9"/>
    <p:sldId id="341" r:id="rId10"/>
    <p:sldId id="351" r:id="rId11"/>
    <p:sldId id="342" r:id="rId12"/>
    <p:sldId id="345" r:id="rId13"/>
    <p:sldId id="347" r:id="rId14"/>
    <p:sldId id="348" r:id="rId15"/>
    <p:sldId id="344" r:id="rId16"/>
    <p:sldId id="346" r:id="rId17"/>
    <p:sldId id="349" r:id="rId18"/>
    <p:sldId id="350" r:id="rId19"/>
    <p:sldId id="340" r:id="rId20"/>
  </p:sldIdLst>
  <p:sldSz cx="20104100" cy="11303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-822" y="-108"/>
      </p:cViewPr>
      <p:guideLst>
        <p:guide orient="horz" pos="3560"/>
        <p:guide pos="63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 noRot="1" noChangeAspect="1"/>
          </p:cNvSpPr>
          <p:nvPr>
            <p:ph type="sldImg"/>
          </p:nvPr>
        </p:nvSpPr>
        <p:spPr>
          <a:xfrm>
            <a:off x="379413" y="685800"/>
            <a:ext cx="6099175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62" name="Shape 62"/>
          <p:cNvSpPr>
            <a:spLocks noGrp="1"/>
          </p:cNvSpPr>
          <p:nvPr>
            <p:ph type="body" sz="quarter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0747819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Helvetica Neue"/>
      </a:defRPr>
    </a:lvl1pPr>
    <a:lvl2pPr indent="228600" latinLnBrk="0">
      <a:defRPr sz="1200">
        <a:latin typeface="+mn-lt"/>
        <a:ea typeface="+mn-ea"/>
        <a:cs typeface="+mn-cs"/>
        <a:sym typeface="Helvetica Neue"/>
      </a:defRPr>
    </a:lvl2pPr>
    <a:lvl3pPr indent="457200" latinLnBrk="0">
      <a:defRPr sz="1200">
        <a:latin typeface="+mn-lt"/>
        <a:ea typeface="+mn-ea"/>
        <a:cs typeface="+mn-cs"/>
        <a:sym typeface="Helvetica Neue"/>
      </a:defRPr>
    </a:lvl3pPr>
    <a:lvl4pPr indent="685800" latinLnBrk="0">
      <a:defRPr sz="1200">
        <a:latin typeface="+mn-lt"/>
        <a:ea typeface="+mn-ea"/>
        <a:cs typeface="+mn-cs"/>
        <a:sym typeface="Helvetica Neue"/>
      </a:defRPr>
    </a:lvl4pPr>
    <a:lvl5pPr indent="914400" latinLnBrk="0">
      <a:defRPr sz="1200">
        <a:latin typeface="+mn-lt"/>
        <a:ea typeface="+mn-ea"/>
        <a:cs typeface="+mn-cs"/>
        <a:sym typeface="Helvetica Neue"/>
      </a:defRPr>
    </a:lvl5pPr>
    <a:lvl6pPr indent="1143000" latinLnBrk="0">
      <a:defRPr sz="1200">
        <a:latin typeface="+mn-lt"/>
        <a:ea typeface="+mn-ea"/>
        <a:cs typeface="+mn-cs"/>
        <a:sym typeface="Helvetica Neue"/>
      </a:defRPr>
    </a:lvl6pPr>
    <a:lvl7pPr indent="1371600" latinLnBrk="0">
      <a:defRPr sz="1200">
        <a:latin typeface="+mn-lt"/>
        <a:ea typeface="+mn-ea"/>
        <a:cs typeface="+mn-cs"/>
        <a:sym typeface="Helvetica Neue"/>
      </a:defRPr>
    </a:lvl7pPr>
    <a:lvl8pPr indent="1600200" latinLnBrk="0">
      <a:defRPr sz="1200">
        <a:latin typeface="+mn-lt"/>
        <a:ea typeface="+mn-ea"/>
        <a:cs typeface="+mn-cs"/>
        <a:sym typeface="Helvetica Neue"/>
      </a:defRPr>
    </a:lvl8pPr>
    <a:lvl9pPr indent="1828800" latinLnBrk="0">
      <a:defRPr sz="1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07806" y="3505898"/>
            <a:ext cx="17088487" cy="2374964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3015614" y="6333235"/>
            <a:ext cx="14072871" cy="2827338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3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2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1005205" y="2601149"/>
            <a:ext cx="8745285" cy="7464172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k object 16"/>
          <p:cNvSpPr/>
          <p:nvPr/>
        </p:nvSpPr>
        <p:spPr>
          <a:xfrm>
            <a:off x="0" y="1620893"/>
            <a:ext cx="16460232" cy="1"/>
          </a:xfrm>
          <a:prstGeom prst="line">
            <a:avLst/>
          </a:prstGeom>
          <a:ln w="75390">
            <a:solidFill>
              <a:srgbClr val="00E6FF"/>
            </a:solidFill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3" name="bk object 17"/>
          <p:cNvSpPr/>
          <p:nvPr/>
        </p:nvSpPr>
        <p:spPr>
          <a:xfrm>
            <a:off x="17850684" y="1620891"/>
            <a:ext cx="2253415" cy="1"/>
          </a:xfrm>
          <a:prstGeom prst="line">
            <a:avLst/>
          </a:prstGeom>
          <a:ln w="75390">
            <a:solidFill>
              <a:srgbClr val="DADADA"/>
            </a:solidFill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005205" y="452373"/>
            <a:ext cx="18093690" cy="1809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005205" y="2601149"/>
            <a:ext cx="18093690" cy="74641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8831923" y="10517695"/>
            <a:ext cx="266974" cy="2794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r"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2286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2743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3200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3657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jpg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10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object 2"/>
          <p:cNvSpPr/>
          <p:nvPr/>
        </p:nvSpPr>
        <p:spPr>
          <a:xfrm>
            <a:off x="0" y="-1"/>
            <a:ext cx="20104101" cy="11308557"/>
          </a:xfrm>
          <a:prstGeom prst="rect">
            <a:avLst/>
          </a:prstGeom>
          <a:solidFill>
            <a:srgbClr val="0F4B81"/>
          </a:solidFill>
          <a:ln w="12700">
            <a:miter lim="400000"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65" name="object 3"/>
          <p:cNvSpPr/>
          <p:nvPr/>
        </p:nvSpPr>
        <p:spPr>
          <a:xfrm>
            <a:off x="-1" y="9976659"/>
            <a:ext cx="3807216" cy="125652"/>
          </a:xfrm>
          <a:prstGeom prst="rect">
            <a:avLst/>
          </a:prstGeom>
          <a:solidFill>
            <a:srgbClr val="00E7FF"/>
          </a:solidFill>
          <a:ln w="12700">
            <a:miter lim="400000"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66" name="object 4"/>
          <p:cNvSpPr/>
          <p:nvPr/>
        </p:nvSpPr>
        <p:spPr>
          <a:xfrm>
            <a:off x="16510491" y="9976659"/>
            <a:ext cx="3593608" cy="12565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9" name="НАЗВАНИЕ…"/>
          <p:cNvSpPr txBox="1"/>
          <p:nvPr/>
        </p:nvSpPr>
        <p:spPr>
          <a:xfrm>
            <a:off x="927991" y="4036040"/>
            <a:ext cx="18350609" cy="4401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10000" spc="500">
                <a:solidFill>
                  <a:srgbClr val="FFFFFF"/>
                </a:solidFill>
                <a:latin typeface="Rubik Regular"/>
                <a:ea typeface="Rubik Regular"/>
                <a:cs typeface="Rubik Regular"/>
                <a:sym typeface="Rubik Regular"/>
              </a:defRPr>
            </a:pPr>
            <a:r>
              <a:rPr lang="ru-RU" sz="5600" b="1" dirty="0"/>
              <a:t>ОТЧЕТ</a:t>
            </a:r>
          </a:p>
          <a:p>
            <a:pPr algn="ctr">
              <a:defRPr sz="10000" spc="500">
                <a:solidFill>
                  <a:srgbClr val="FFFFFF"/>
                </a:solidFill>
                <a:latin typeface="Rubik Regular"/>
                <a:ea typeface="Rubik Regular"/>
                <a:cs typeface="Rubik Regular"/>
                <a:sym typeface="Rubik Regular"/>
              </a:defRPr>
            </a:pPr>
            <a:r>
              <a:rPr lang="ru-RU" sz="5600" b="1" dirty="0"/>
              <a:t>по реализации проекта «Совершенствование  рабочего процесса при организации совместных закупок в ГКУ РО «Центр закупок Рязанской области»  </a:t>
            </a:r>
            <a:endParaRPr sz="5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07012"/>
            <a:ext cx="3110282" cy="3110282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6EDAB963-374E-46EC-92B2-52A697E57041}"/>
              </a:ext>
            </a:extLst>
          </p:cNvPr>
          <p:cNvSpPr/>
          <p:nvPr/>
        </p:nvSpPr>
        <p:spPr>
          <a:xfrm>
            <a:off x="2818006" y="1044682"/>
            <a:ext cx="99008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200" b="1" dirty="0" smtClean="0">
                <a:solidFill>
                  <a:schemeClr val="bg1"/>
                </a:solidFill>
                <a:latin typeface="+mn-lt"/>
              </a:rPr>
              <a:t>ГКУ </a:t>
            </a:r>
            <a:r>
              <a:rPr lang="ru-RU" sz="3200" b="1" dirty="0">
                <a:solidFill>
                  <a:schemeClr val="bg1"/>
                </a:solidFill>
                <a:latin typeface="+mn-lt"/>
              </a:rPr>
              <a:t>РО «Центр </a:t>
            </a:r>
            <a:r>
              <a:rPr lang="ru-RU" sz="3200" b="1" dirty="0" smtClean="0">
                <a:solidFill>
                  <a:schemeClr val="bg1"/>
                </a:solidFill>
                <a:latin typeface="+mn-lt"/>
              </a:rPr>
              <a:t>закупок Рязанской области»</a:t>
            </a:r>
            <a:endParaRPr lang="ru-RU" sz="3200" b="1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76200"/>
            <a:ext cx="1828800" cy="1828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C5340DC-F716-4750-A615-B499A3E5423E}"/>
              </a:ext>
            </a:extLst>
          </p:cNvPr>
          <p:cNvSpPr txBox="1"/>
          <p:nvPr/>
        </p:nvSpPr>
        <p:spPr>
          <a:xfrm>
            <a:off x="1657350" y="230832"/>
            <a:ext cx="5925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Bef>
                <a:spcPct val="0"/>
              </a:spcBef>
              <a:defRPr/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ГКУ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РО «Центр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закупок Рязанской области»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Helvetica Neue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07924E5-BCF2-4E42-B8EF-F3E9AB34C6AA}"/>
              </a:ext>
            </a:extLst>
          </p:cNvPr>
          <p:cNvSpPr txBox="1"/>
          <p:nvPr/>
        </p:nvSpPr>
        <p:spPr>
          <a:xfrm>
            <a:off x="1676400" y="935168"/>
            <a:ext cx="5906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YaHei" panose="020B0503020204020204" pitchFamily="34" charset="-122"/>
              </a:rPr>
              <a:t>План мероприятий</a:t>
            </a:r>
            <a:endParaRPr lang="ru-RU" sz="32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Microsoft YaHei" panose="020B0503020204020204" pitchFamily="34" charset="-122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" t="29558" r="28958" b="12955"/>
          <a:stretch/>
        </p:blipFill>
        <p:spPr bwMode="auto">
          <a:xfrm>
            <a:off x="628650" y="1981199"/>
            <a:ext cx="18897600" cy="8395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47826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76200"/>
            <a:ext cx="1828800" cy="1828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C5340DC-F716-4750-A615-B499A3E5423E}"/>
              </a:ext>
            </a:extLst>
          </p:cNvPr>
          <p:cNvSpPr txBox="1"/>
          <p:nvPr/>
        </p:nvSpPr>
        <p:spPr>
          <a:xfrm>
            <a:off x="1657350" y="230832"/>
            <a:ext cx="5925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Bef>
                <a:spcPct val="0"/>
              </a:spcBef>
              <a:defRPr/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ГКУ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РО «Центр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закупок Рязанской области»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Helvetica Neue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07924E5-BCF2-4E42-B8EF-F3E9AB34C6AA}"/>
              </a:ext>
            </a:extLst>
          </p:cNvPr>
          <p:cNvSpPr txBox="1"/>
          <p:nvPr/>
        </p:nvSpPr>
        <p:spPr>
          <a:xfrm>
            <a:off x="1676400" y="896446"/>
            <a:ext cx="5906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YaHei" panose="020B0503020204020204" pitchFamily="34" charset="-122"/>
              </a:rPr>
              <a:t>Итоги работы ДО</a:t>
            </a:r>
            <a:endParaRPr lang="ru-RU" sz="32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Microsoft YaHei" panose="020B0503020204020204" pitchFamily="34" charset="-122"/>
            </a:endParaRPr>
          </a:p>
        </p:txBody>
      </p:sp>
      <p:pic>
        <p:nvPicPr>
          <p:cNvPr id="1026" name="Picture 2" descr="\\192.168.0.5\общая папка\1. Для отделов\Руководство\для Сазоновой\БЕРЕЖЛИВОЕ ПРОИЗВОДСТВО\сезон 8\совместные - Молчанова\ФОТО ДО\1.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1752600"/>
            <a:ext cx="8440615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192.168.0.5\общая папка\1. Для отделов\Руководство\для Сазоновой\БЕРЕЖЛИВОЕ ПРОИЗВОДСТВО\сезон 8\совместные - Молчанова\ФОТО ДО\1.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6753" r="-2392" b="30389"/>
          <a:stretch/>
        </p:blipFill>
        <p:spPr bwMode="auto">
          <a:xfrm>
            <a:off x="361950" y="4705349"/>
            <a:ext cx="7562850" cy="2305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192.168.0.5\общая папка\1. Для отделов\Руководство\для Сазоновой\БЕРЕЖЛИВОЕ ПРОИЗВОДСТВО\сезон 8\совместные - Молчанова\ФОТО ДО\1.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79" t="4501" r="28229" b="40384"/>
          <a:stretch/>
        </p:blipFill>
        <p:spPr bwMode="auto">
          <a:xfrm>
            <a:off x="2426306" y="6877049"/>
            <a:ext cx="5127521" cy="3619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190625" y="1908034"/>
            <a:ext cx="1235681" cy="7078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 smtClean="0">
                <a:latin typeface="+mn-lt"/>
              </a:rPr>
              <a:t>1</a:t>
            </a:r>
            <a:endParaRPr kumimoji="0" lang="ru-RU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1029" name="Picture 5" descr="\\192.168.0.5\общая папка\1. Для отделов\Руководство\для Сазоновой\БЕРЕЖЛИВОЕ ПРОИЗВОДСТВО\сезон 8\совместные - Молчанова\ФОТО ДО\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1724025"/>
            <a:ext cx="8676919" cy="460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0058400" y="1815818"/>
            <a:ext cx="1235681" cy="7078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4000" dirty="0">
                <a:latin typeface="+mn-lt"/>
              </a:rPr>
              <a:t>2</a:t>
            </a:r>
            <a:endParaRPr kumimoji="0" lang="ru-RU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1030" name="Picture 6" descr="\\192.168.0.5\общая папка\1. Для отделов\Руководство\для Сазоновой\БЕРЕЖЛИВОЕ ПРОИЗВОДСТВО\сезон 8\совместные - Молчанова\ФОТО ДО\3.1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" t="55437" r="2268" b="21470"/>
          <a:stretch/>
        </p:blipFill>
        <p:spPr bwMode="auto">
          <a:xfrm>
            <a:off x="7844339" y="7067549"/>
            <a:ext cx="12258173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\\192.168.0.5\общая папка\1. Для отделов\Руководство\для Сазоновой\БЕРЕЖЛИВОЕ ПРОИЗВОДСТВО\сезон 8\совместные - Молчанова\ФОТО ДО\3.2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9" t="28589" r="3037" b="30277"/>
          <a:stretch/>
        </p:blipFill>
        <p:spPr bwMode="auto">
          <a:xfrm>
            <a:off x="8134852" y="8686799"/>
            <a:ext cx="11677148" cy="2291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3355584" y="6359665"/>
            <a:ext cx="1235681" cy="7078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4000" dirty="0" smtClean="0">
                <a:latin typeface="+mn-lt"/>
              </a:rPr>
              <a:t>3</a:t>
            </a:r>
            <a:endParaRPr kumimoji="0" lang="ru-RU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04032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76200"/>
            <a:ext cx="1828800" cy="1828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C5340DC-F716-4750-A615-B499A3E5423E}"/>
              </a:ext>
            </a:extLst>
          </p:cNvPr>
          <p:cNvSpPr txBox="1"/>
          <p:nvPr/>
        </p:nvSpPr>
        <p:spPr>
          <a:xfrm>
            <a:off x="1657350" y="230832"/>
            <a:ext cx="5925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Bef>
                <a:spcPct val="0"/>
              </a:spcBef>
              <a:defRPr/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ГКУ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РО «Центр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закупок Рязанской области»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Helvetica Neue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07924E5-BCF2-4E42-B8EF-F3E9AB34C6AA}"/>
              </a:ext>
            </a:extLst>
          </p:cNvPr>
          <p:cNvSpPr txBox="1"/>
          <p:nvPr/>
        </p:nvSpPr>
        <p:spPr>
          <a:xfrm>
            <a:off x="1676400" y="896446"/>
            <a:ext cx="5906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YaHei" panose="020B0503020204020204" pitchFamily="34" charset="-122"/>
              </a:rPr>
              <a:t>Итоги работы ДО</a:t>
            </a:r>
            <a:endParaRPr lang="ru-RU" sz="32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Microsoft YaHei" panose="020B0503020204020204" pitchFamily="34" charset="-122"/>
            </a:endParaRPr>
          </a:p>
        </p:txBody>
      </p:sp>
      <p:pic>
        <p:nvPicPr>
          <p:cNvPr id="2050" name="Picture 2" descr="\\192.168.0.5\общая папка\1. Для отделов\Руководство\для Сазоновой\БЕРЕЖЛИВОЕ ПРОИЗВОДСТВО\сезон 8\совместные - Молчанова\ФОТО ДО\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21" r="44135"/>
          <a:stretch/>
        </p:blipFill>
        <p:spPr bwMode="auto">
          <a:xfrm>
            <a:off x="133350" y="1962150"/>
            <a:ext cx="7033461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002035" y="1882915"/>
            <a:ext cx="1235681" cy="7078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4000" dirty="0">
                <a:latin typeface="+mn-lt"/>
              </a:rPr>
              <a:t>4</a:t>
            </a:r>
            <a:endParaRPr kumimoji="0" lang="ru-RU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2051" name="Picture 3" descr="\\192.168.0.5\общая папка\1. Для отделов\Руководство\для Сазоновой\БЕРЕЖЛИВОЕ ПРОИЗВОДСТВО\сезон 8\совместные - Молчанова\ФОТО ДО\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8" t="38106" r="2929" b="18204"/>
          <a:stretch/>
        </p:blipFill>
        <p:spPr bwMode="auto">
          <a:xfrm>
            <a:off x="133350" y="4514850"/>
            <a:ext cx="76581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414399" y="4514850"/>
            <a:ext cx="1235681" cy="7078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4000" dirty="0" smtClean="0">
                <a:latin typeface="+mn-lt"/>
              </a:rPr>
              <a:t>5</a:t>
            </a:r>
            <a:endParaRPr kumimoji="0" lang="ru-RU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2052" name="Picture 4" descr="\\192.168.0.5\общая папка\1. Для отделов\Руководство\для Сазоновой\БЕРЕЖЛИВОЕ ПРОИЗВОДСТВО\сезон 8\совместные - Молчанова\ФОТО ДО\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7" t="30114" r="2373" b="40582"/>
          <a:stretch/>
        </p:blipFill>
        <p:spPr bwMode="auto">
          <a:xfrm>
            <a:off x="1411705" y="8401050"/>
            <a:ext cx="17429746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9292144" y="8445179"/>
            <a:ext cx="1235681" cy="7078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4000" dirty="0">
                <a:latin typeface="+mn-lt"/>
              </a:rPr>
              <a:t>6</a:t>
            </a:r>
            <a:endParaRPr kumimoji="0" lang="ru-RU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2053" name="Picture 5" descr="\\192.168.0.5\общая папка\1. Для отделов\Руководство\для Сазоновой\БЕРЕЖЛИВОЕ ПРОИЗВОДСТВО\сезон 8\совместные - Молчанова\ФОТО ДО\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2765" y="1882914"/>
            <a:ext cx="10813381" cy="590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3184930" y="1854853"/>
            <a:ext cx="1235681" cy="7078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4000" dirty="0" smtClean="0">
                <a:latin typeface="+mn-lt"/>
              </a:rPr>
              <a:t>7</a:t>
            </a:r>
            <a:endParaRPr kumimoji="0" lang="ru-RU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20716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76200"/>
            <a:ext cx="1828800" cy="1828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C5340DC-F716-4750-A615-B499A3E5423E}"/>
              </a:ext>
            </a:extLst>
          </p:cNvPr>
          <p:cNvSpPr txBox="1"/>
          <p:nvPr/>
        </p:nvSpPr>
        <p:spPr>
          <a:xfrm>
            <a:off x="1657350" y="230832"/>
            <a:ext cx="5925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Bef>
                <a:spcPct val="0"/>
              </a:spcBef>
              <a:defRPr/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ГКУ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РО «Центр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закупок Рязанской области»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Helvetica Neue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07924E5-BCF2-4E42-B8EF-F3E9AB34C6AA}"/>
              </a:ext>
            </a:extLst>
          </p:cNvPr>
          <p:cNvSpPr txBox="1"/>
          <p:nvPr/>
        </p:nvSpPr>
        <p:spPr>
          <a:xfrm>
            <a:off x="1676400" y="896446"/>
            <a:ext cx="5906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YaHei" panose="020B0503020204020204" pitchFamily="34" charset="-122"/>
              </a:rPr>
              <a:t>Итоги работы ДО</a:t>
            </a:r>
            <a:endParaRPr lang="ru-RU" sz="32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Microsoft YaHei" panose="020B0503020204020204" pitchFamily="34" charset="-12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3115" y="1752600"/>
            <a:ext cx="1235681" cy="7078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4000" dirty="0" smtClean="0">
                <a:latin typeface="+mn-lt"/>
              </a:rPr>
              <a:t>8</a:t>
            </a:r>
            <a:endParaRPr kumimoji="0" lang="ru-RU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1970" y="7502679"/>
            <a:ext cx="1235681" cy="7078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4000" dirty="0" smtClean="0">
                <a:latin typeface="+mn-lt"/>
              </a:rPr>
              <a:t>9</a:t>
            </a:r>
            <a:endParaRPr kumimoji="0" lang="ru-RU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3074" name="Picture 2" descr="\\192.168.0.5\общая папка\1. Для отделов\Руководство\для Сазоновой\БЕРЕЖЛИВОЕ ПРОИЗВОДСТВО\сезон 8\совместные - Молчанова\ФОТО ДО\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8" t="69085" b="3139"/>
          <a:stretch/>
        </p:blipFill>
        <p:spPr bwMode="auto">
          <a:xfrm>
            <a:off x="318495" y="2460484"/>
            <a:ext cx="19467095" cy="206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\\192.168.0.5\общая папка\1. Для отделов\Руководство\для Сазоновой\БЕРЕЖЛИВОЕ ПРОИЗВОДСТВО\сезон 8\совместные - Молчанова\ФОТО ДО\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1"/>
          <a:stretch/>
        </p:blipFill>
        <p:spPr bwMode="auto">
          <a:xfrm>
            <a:off x="1379840" y="4716379"/>
            <a:ext cx="17894749" cy="628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60293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76200"/>
            <a:ext cx="1828800" cy="1828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C5340DC-F716-4750-A615-B499A3E5423E}"/>
              </a:ext>
            </a:extLst>
          </p:cNvPr>
          <p:cNvSpPr txBox="1"/>
          <p:nvPr/>
        </p:nvSpPr>
        <p:spPr>
          <a:xfrm>
            <a:off x="1657350" y="230832"/>
            <a:ext cx="5925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Bef>
                <a:spcPct val="0"/>
              </a:spcBef>
              <a:defRPr/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ГКУ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РО «Центр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закупок Рязанской области»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Helvetica Neue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07924E5-BCF2-4E42-B8EF-F3E9AB34C6AA}"/>
              </a:ext>
            </a:extLst>
          </p:cNvPr>
          <p:cNvSpPr txBox="1"/>
          <p:nvPr/>
        </p:nvSpPr>
        <p:spPr>
          <a:xfrm>
            <a:off x="1676400" y="896446"/>
            <a:ext cx="5906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YaHei" panose="020B0503020204020204" pitchFamily="34" charset="-122"/>
              </a:rPr>
              <a:t>Итоги работы ДО</a:t>
            </a:r>
            <a:endParaRPr lang="ru-RU" sz="32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Microsoft YaHei" panose="020B0503020204020204" pitchFamily="34" charset="-12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645" y="7611252"/>
            <a:ext cx="1235681" cy="7078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4000" dirty="0" smtClean="0">
                <a:latin typeface="+mn-lt"/>
              </a:rPr>
              <a:t>11</a:t>
            </a:r>
            <a:endParaRPr kumimoji="0" lang="ru-RU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96120" y="2878541"/>
            <a:ext cx="1235681" cy="7078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4000" dirty="0" smtClean="0">
                <a:latin typeface="+mn-lt"/>
              </a:rPr>
              <a:t>10</a:t>
            </a:r>
            <a:endParaRPr kumimoji="0" lang="ru-RU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4098" name="Picture 2" descr="\\192.168.0.5\общая папка\1. Для отделов\Руководство\для Сазоновой\БЕРЕЖЛИВОЕ ПРОИЗВОДСТВО\сезон 8\совместные - Молчанова\ФОТО ДО\1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" t="34759" r="-814" b="36469"/>
          <a:stretch/>
        </p:blipFill>
        <p:spPr bwMode="auto">
          <a:xfrm>
            <a:off x="1603275" y="1752599"/>
            <a:ext cx="18158409" cy="2959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\\192.168.0.5\общая папка\1. Для отделов\Руководство\для Сазоновой\БЕРЕЖЛИВОЕ ПРОИЗВОДСТВО\сезон 8\совместные - Молчанова\ФОТО ДО\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578" y="5409198"/>
            <a:ext cx="9985518" cy="5419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\\192.168.0.5\общая папка\1. Для отделов\Руководство\для Сазоновой\БЕРЕЖЛИВОЕ ПРОИЗВОДСТВО\сезон 8\совместные - Молчанова\ФОТО ДО\1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6" b="19595"/>
          <a:stretch/>
        </p:blipFill>
        <p:spPr bwMode="auto">
          <a:xfrm>
            <a:off x="13087451" y="5143999"/>
            <a:ext cx="6431807" cy="5949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1726778" y="7692679"/>
            <a:ext cx="1235681" cy="7078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4000" dirty="0" smtClean="0">
                <a:latin typeface="+mn-lt"/>
              </a:rPr>
              <a:t>12</a:t>
            </a:r>
            <a:endParaRPr kumimoji="0" lang="ru-RU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39673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76200"/>
            <a:ext cx="1828800" cy="1828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C5340DC-F716-4750-A615-B499A3E5423E}"/>
              </a:ext>
            </a:extLst>
          </p:cNvPr>
          <p:cNvSpPr txBox="1"/>
          <p:nvPr/>
        </p:nvSpPr>
        <p:spPr>
          <a:xfrm>
            <a:off x="1657350" y="230832"/>
            <a:ext cx="5925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Bef>
                <a:spcPct val="0"/>
              </a:spcBef>
              <a:defRPr/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ГКУ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РО «Центр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закупок Рязанской области»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Helvetica Neue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07924E5-BCF2-4E42-B8EF-F3E9AB34C6AA}"/>
              </a:ext>
            </a:extLst>
          </p:cNvPr>
          <p:cNvSpPr txBox="1"/>
          <p:nvPr/>
        </p:nvSpPr>
        <p:spPr>
          <a:xfrm>
            <a:off x="1676400" y="896446"/>
            <a:ext cx="5906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YaHei" panose="020B0503020204020204" pitchFamily="34" charset="-122"/>
              </a:rPr>
              <a:t>Итоги работы ПОСЛЕ</a:t>
            </a:r>
            <a:endParaRPr lang="ru-RU" sz="32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Microsoft YaHei" panose="020B0503020204020204" pitchFamily="34" charset="-122"/>
            </a:endParaRPr>
          </a:p>
        </p:txBody>
      </p:sp>
      <p:pic>
        <p:nvPicPr>
          <p:cNvPr id="5122" name="Picture 2" descr="\\192.168.0.5\общая папка\1. Для отделов\Руководство\для Сазоновой\БЕРЕЖЛИВОЕ ПРОИЗВОДСТВО\сезон 8\совместные - Молчанова\Фото После\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599"/>
            <a:ext cx="10746405" cy="5160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002035" y="1882915"/>
            <a:ext cx="1235681" cy="7078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4000" dirty="0" smtClean="0">
                <a:latin typeface="+mn-lt"/>
              </a:rPr>
              <a:t>1</a:t>
            </a:r>
            <a:endParaRPr kumimoji="0" lang="ru-RU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5123" name="Picture 3" descr="\\192.168.0.5\общая папка\1. Для отделов\Руководство\для Сазоновой\БЕРЕЖЛИВОЕ ПРОИЗВОДСТВО\сезон 8\совместные - Молчанова\Фото После\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377"/>
          <a:stretch/>
        </p:blipFill>
        <p:spPr bwMode="auto">
          <a:xfrm>
            <a:off x="425116" y="8400382"/>
            <a:ext cx="12978063" cy="2674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6296306" y="7619292"/>
            <a:ext cx="1235681" cy="7078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4000" dirty="0">
                <a:latin typeface="+mn-lt"/>
              </a:rPr>
              <a:t>2</a:t>
            </a:r>
            <a:endParaRPr kumimoji="0" lang="ru-RU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5124" name="Picture 4" descr="\\192.168.0.5\общая папка\1. Для отделов\Руководство\для Сазоновой\БЕРЕЖЛИВОЕ ПРОИЗВОДСТВО\сезон 8\совместные - Молчанова\Фото После\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6134" y="1752599"/>
            <a:ext cx="9077966" cy="422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4947276" y="1882915"/>
            <a:ext cx="1235681" cy="7078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4000" dirty="0" smtClean="0">
                <a:latin typeface="+mn-lt"/>
              </a:rPr>
              <a:t>3</a:t>
            </a:r>
            <a:endParaRPr kumimoji="0" lang="ru-RU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5125" name="Picture 5" descr="\\192.168.0.5\общая папка\1. Для отделов\Руководство\для Сазоновой\БЕРЕЖЛИВОЕ ПРОИЗВОДСТВО\сезон 8\совместные - Молчанова\Фото После\4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2" t="32057" r="4337" b="23539"/>
          <a:stretch/>
        </p:blipFill>
        <p:spPr bwMode="auto">
          <a:xfrm>
            <a:off x="11769898" y="6093313"/>
            <a:ext cx="8334202" cy="2675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5056044" y="7956175"/>
            <a:ext cx="1235681" cy="7078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4000" dirty="0">
                <a:latin typeface="+mn-lt"/>
              </a:rPr>
              <a:t>4</a:t>
            </a:r>
            <a:endParaRPr kumimoji="0" lang="ru-RU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48449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76200"/>
            <a:ext cx="1828800" cy="1828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C5340DC-F716-4750-A615-B499A3E5423E}"/>
              </a:ext>
            </a:extLst>
          </p:cNvPr>
          <p:cNvSpPr txBox="1"/>
          <p:nvPr/>
        </p:nvSpPr>
        <p:spPr>
          <a:xfrm>
            <a:off x="1657350" y="230832"/>
            <a:ext cx="5925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Bef>
                <a:spcPct val="0"/>
              </a:spcBef>
              <a:defRPr/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ГКУ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РО «Центр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закупок Рязанской области»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Helvetica Neue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07924E5-BCF2-4E42-B8EF-F3E9AB34C6AA}"/>
              </a:ext>
            </a:extLst>
          </p:cNvPr>
          <p:cNvSpPr txBox="1"/>
          <p:nvPr/>
        </p:nvSpPr>
        <p:spPr>
          <a:xfrm>
            <a:off x="1676400" y="896446"/>
            <a:ext cx="5906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YaHei" panose="020B0503020204020204" pitchFamily="34" charset="-122"/>
              </a:rPr>
              <a:t>Итоги работы ПОСЛЕ</a:t>
            </a:r>
            <a:endParaRPr lang="ru-RU" sz="32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Microsoft YaHei" panose="020B0503020204020204" pitchFamily="34" charset="-122"/>
            </a:endParaRPr>
          </a:p>
        </p:txBody>
      </p:sp>
      <p:pic>
        <p:nvPicPr>
          <p:cNvPr id="6146" name="Picture 2" descr="\\192.168.0.5\общая папка\1. Для отделов\Руководство\для Сазоновой\БЕРЕЖЛИВОЕ ПРОИЗВОДСТВО\сезон 8\совместные - Молчанова\Фото После\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3" t="18036" r="2297" b="34168"/>
          <a:stretch/>
        </p:blipFill>
        <p:spPr bwMode="auto">
          <a:xfrm>
            <a:off x="168443" y="1752600"/>
            <a:ext cx="8253662" cy="395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033255" y="4144852"/>
            <a:ext cx="1235681" cy="7078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4000" dirty="0">
                <a:latin typeface="+mn-lt"/>
              </a:rPr>
              <a:t>5</a:t>
            </a:r>
            <a:endParaRPr kumimoji="0" lang="ru-RU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6147" name="Picture 3" descr="\\192.168.0.5\общая папка\1. Для отделов\Руководство\для Сазоновой\БЕРЕЖЛИВОЕ ПРОИЗВОДСТВО\сезон 8\совместные - Молчанова\Фото После\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43" y="5866768"/>
            <a:ext cx="11321233" cy="543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629401" y="6823884"/>
            <a:ext cx="1235681" cy="7078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4000" dirty="0" smtClean="0">
                <a:latin typeface="+mn-lt"/>
              </a:rPr>
              <a:t>6</a:t>
            </a:r>
            <a:endParaRPr kumimoji="0" lang="ru-RU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6148" name="Picture 4" descr="\\192.168.0.5\общая папка\1. Для отделов\Руководство\для Сазоновой\БЕРЕЖЛИВОЕ ПРОИЗВОДСТВО\сезон 8\совместные - Молчанова\Фото После\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6" t="9171" b="13388"/>
          <a:stretch/>
        </p:blipFill>
        <p:spPr bwMode="auto">
          <a:xfrm>
            <a:off x="8422105" y="1762726"/>
            <a:ext cx="11497361" cy="5284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3733296" y="5929920"/>
            <a:ext cx="1235681" cy="7078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4000" dirty="0">
                <a:latin typeface="+mn-lt"/>
              </a:rPr>
              <a:t>7</a:t>
            </a:r>
            <a:endParaRPr kumimoji="0" lang="ru-RU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6149" name="Picture 5" descr="\\192.168.0.5\общая папка\1. Для отделов\Руководство\для Сазоновой\БЕРЕЖЛИВОЕ ПРОИЗВОДСТВО\сезон 8\совместные - Молчанова\Фото После\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7" t="11319" r="6623" b="3701"/>
          <a:stretch/>
        </p:blipFill>
        <p:spPr bwMode="auto">
          <a:xfrm>
            <a:off x="11785715" y="7046854"/>
            <a:ext cx="5130841" cy="4056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2321590" y="10100867"/>
            <a:ext cx="1235681" cy="7078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4000" dirty="0" smtClean="0">
                <a:latin typeface="+mn-lt"/>
              </a:rPr>
              <a:t>8</a:t>
            </a:r>
            <a:endParaRPr kumimoji="0" lang="ru-RU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76460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76200"/>
            <a:ext cx="1828800" cy="1828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C5340DC-F716-4750-A615-B499A3E5423E}"/>
              </a:ext>
            </a:extLst>
          </p:cNvPr>
          <p:cNvSpPr txBox="1"/>
          <p:nvPr/>
        </p:nvSpPr>
        <p:spPr>
          <a:xfrm>
            <a:off x="1657350" y="230832"/>
            <a:ext cx="5925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Bef>
                <a:spcPct val="0"/>
              </a:spcBef>
              <a:defRPr/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ГКУ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РО «Центр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закупок Рязанской области»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Helvetica Neue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07924E5-BCF2-4E42-B8EF-F3E9AB34C6AA}"/>
              </a:ext>
            </a:extLst>
          </p:cNvPr>
          <p:cNvSpPr txBox="1"/>
          <p:nvPr/>
        </p:nvSpPr>
        <p:spPr>
          <a:xfrm>
            <a:off x="1676400" y="896446"/>
            <a:ext cx="5906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YaHei" panose="020B0503020204020204" pitchFamily="34" charset="-122"/>
              </a:rPr>
              <a:t>Итоги работы ПОСЛЕ</a:t>
            </a:r>
            <a:endParaRPr lang="ru-RU" sz="32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Microsoft YaHei" panose="020B0503020204020204" pitchFamily="34" charset="-122"/>
            </a:endParaRPr>
          </a:p>
        </p:txBody>
      </p:sp>
      <p:pic>
        <p:nvPicPr>
          <p:cNvPr id="7170" name="Picture 2" descr="\\192.168.0.5\общая папка\1. Для отделов\Руководство\для Сазоновой\БЕРЕЖЛИВОЕ ПРОИЗВОДСТВО\сезон 8\совместные - Молчанова\Фото После\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063"/>
          <a:stretch/>
        </p:blipFill>
        <p:spPr bwMode="auto">
          <a:xfrm>
            <a:off x="0" y="1735221"/>
            <a:ext cx="20104100" cy="3066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356432" y="3767863"/>
            <a:ext cx="1235681" cy="7078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4000" dirty="0">
                <a:latin typeface="+mn-lt"/>
              </a:rPr>
              <a:t>9</a:t>
            </a:r>
            <a:endParaRPr kumimoji="0" lang="ru-RU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7171" name="Picture 3" descr="\\192.168.0.5\общая папка\1. Для отделов\Руководство\для Сазоновой\БЕРЕЖЛИВОЕ ПРОИЗВОДСТВО\сезон 8\совместные - Молчанова\Фото После\1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1" r="2342" b="38631"/>
          <a:stretch/>
        </p:blipFill>
        <p:spPr bwMode="auto">
          <a:xfrm>
            <a:off x="0" y="5221705"/>
            <a:ext cx="20104100" cy="2622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7696389" y="5532495"/>
            <a:ext cx="1235681" cy="7078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4000" dirty="0" smtClean="0">
                <a:latin typeface="+mn-lt"/>
              </a:rPr>
              <a:t>10</a:t>
            </a:r>
            <a:endParaRPr kumimoji="0" lang="ru-RU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7172" name="Picture 4" descr="\\192.168.0.5\общая папка\1. Для отделов\Руководство\для Сазоновой\БЕРЕЖЛИВОЕ ПРОИЗВОДСТВО\сезон 8\совместные - Молчанова\Фото После\1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2" t="35913" r="3159" b="25463"/>
          <a:stretch/>
        </p:blipFill>
        <p:spPr bwMode="auto">
          <a:xfrm>
            <a:off x="265102" y="7218946"/>
            <a:ext cx="7916779" cy="3826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65673" y="9871884"/>
            <a:ext cx="1235681" cy="7078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4000" dirty="0" smtClean="0">
                <a:latin typeface="+mn-lt"/>
              </a:rPr>
              <a:t>11</a:t>
            </a:r>
            <a:endParaRPr kumimoji="0" lang="ru-RU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7173" name="Picture 5" descr="\\192.168.0.5\общая папка\1. Для отделов\Руководство\для Сазоновой\БЕРЕЖЛИВОЕ ПРОИЗВОДСТВО\сезон 8\совместные - Молчанова\Фото После\1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12" t="36390" r="3425" b="26202"/>
          <a:stretch/>
        </p:blipFill>
        <p:spPr bwMode="auto">
          <a:xfrm>
            <a:off x="8590287" y="8109284"/>
            <a:ext cx="11513813" cy="3193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8816369" y="10329084"/>
            <a:ext cx="1235681" cy="7078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4000" dirty="0" smtClean="0">
                <a:latin typeface="+mn-lt"/>
              </a:rPr>
              <a:t>1</a:t>
            </a:r>
            <a:r>
              <a:rPr lang="ru-RU" sz="4000" dirty="0">
                <a:latin typeface="+mn-lt"/>
              </a:rPr>
              <a:t>2</a:t>
            </a:r>
            <a:endParaRPr kumimoji="0" lang="ru-RU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43262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76200"/>
            <a:ext cx="1828800" cy="1828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C5340DC-F716-4750-A615-B499A3E5423E}"/>
              </a:ext>
            </a:extLst>
          </p:cNvPr>
          <p:cNvSpPr txBox="1"/>
          <p:nvPr/>
        </p:nvSpPr>
        <p:spPr>
          <a:xfrm>
            <a:off x="1657350" y="230832"/>
            <a:ext cx="5925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Bef>
                <a:spcPct val="0"/>
              </a:spcBef>
              <a:defRPr/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ГКУ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РО «Центр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закупок Рязанской области»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Helvetica Neue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07924E5-BCF2-4E42-B8EF-F3E9AB34C6AA}"/>
              </a:ext>
            </a:extLst>
          </p:cNvPr>
          <p:cNvSpPr txBox="1"/>
          <p:nvPr/>
        </p:nvSpPr>
        <p:spPr>
          <a:xfrm>
            <a:off x="1676400" y="838200"/>
            <a:ext cx="5906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YaHei" panose="020B0503020204020204" pitchFamily="34" charset="-122"/>
              </a:rPr>
              <a:t>Итоги работы</a:t>
            </a:r>
            <a:endParaRPr lang="ru-RU" sz="32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Microsoft YaHei" panose="020B0503020204020204" pitchFamily="34" charset="-122"/>
            </a:endParaRPr>
          </a:p>
        </p:txBody>
      </p:sp>
      <p:sp>
        <p:nvSpPr>
          <p:cNvPr id="6" name="Скругленный прямоугольник 5"/>
          <p:cNvSpPr>
            <a:spLocks/>
          </p:cNvSpPr>
          <p:nvPr/>
        </p:nvSpPr>
        <p:spPr>
          <a:xfrm>
            <a:off x="1009648" y="1687712"/>
            <a:ext cx="5657852" cy="3565556"/>
          </a:xfrm>
          <a:prstGeom prst="roundRect">
            <a:avLst/>
          </a:prstGeom>
          <a:solidFill>
            <a:srgbClr val="00B0F0"/>
          </a:solidFill>
          <a:ln w="25400" cap="flat">
            <a:solidFill>
              <a:srgbClr val="00B0F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+mn-lt"/>
              </a:rPr>
              <a:t>Сокращение времени  на проверку первичной информации </a:t>
            </a:r>
          </a:p>
        </p:txBody>
      </p:sp>
      <p:sp>
        <p:nvSpPr>
          <p:cNvPr id="7" name="Скругленный прямоугольник 6"/>
          <p:cNvSpPr>
            <a:spLocks/>
          </p:cNvSpPr>
          <p:nvPr/>
        </p:nvSpPr>
        <p:spPr>
          <a:xfrm>
            <a:off x="7200898" y="1687712"/>
            <a:ext cx="5657852" cy="3565556"/>
          </a:xfrm>
          <a:prstGeom prst="roundRect">
            <a:avLst/>
          </a:prstGeom>
          <a:solidFill>
            <a:srgbClr val="00B0F0"/>
          </a:solidFill>
          <a:ln w="25400" cap="flat">
            <a:solidFill>
              <a:srgbClr val="00B0F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+mn-lt"/>
              </a:rPr>
              <a:t>Сокращение времени на проверку проектов контрактов </a:t>
            </a:r>
          </a:p>
        </p:txBody>
      </p:sp>
      <p:sp>
        <p:nvSpPr>
          <p:cNvPr id="10" name="Скругленный прямоугольник 9"/>
          <p:cNvSpPr>
            <a:spLocks/>
          </p:cNvSpPr>
          <p:nvPr/>
        </p:nvSpPr>
        <p:spPr>
          <a:xfrm>
            <a:off x="13315948" y="1687712"/>
            <a:ext cx="5657852" cy="3565556"/>
          </a:xfrm>
          <a:prstGeom prst="roundRect">
            <a:avLst/>
          </a:prstGeom>
          <a:solidFill>
            <a:srgbClr val="00B0F0"/>
          </a:solidFill>
          <a:ln w="25400" cap="flat">
            <a:solidFill>
              <a:srgbClr val="00B0F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+mn-lt"/>
              </a:rPr>
              <a:t>Сокращение времени на уведомление  заказчиков об участии в совместной закупке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48103" y="5241853"/>
            <a:ext cx="2710035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spc="0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+mn-lt"/>
                <a:ea typeface="Calibri"/>
                <a:cs typeface="Calibri"/>
                <a:sym typeface="Calibri"/>
              </a:rPr>
              <a:t>с </a:t>
            </a:r>
            <a:r>
              <a:rPr lang="ru-RU" sz="3200" dirty="0">
                <a:solidFill>
                  <a:srgbClr val="00B0F0"/>
                </a:solidFill>
                <a:latin typeface="+mn-lt"/>
              </a:rPr>
              <a:t>5</a:t>
            </a:r>
            <a:r>
              <a:rPr kumimoji="0" lang="ru-RU" sz="3200" b="0" i="0" u="none" strike="noStrike" cap="none" spc="0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+mn-lt"/>
                <a:ea typeface="Calibri"/>
                <a:cs typeface="Calibri"/>
                <a:sym typeface="Calibri"/>
              </a:rPr>
              <a:t> до </a:t>
            </a:r>
            <a:r>
              <a:rPr lang="ru-RU" sz="3200" dirty="0">
                <a:solidFill>
                  <a:srgbClr val="00B0F0"/>
                </a:solidFill>
                <a:latin typeface="+mn-lt"/>
              </a:rPr>
              <a:t>3</a:t>
            </a:r>
            <a:r>
              <a:rPr kumimoji="0" lang="ru-RU" sz="3200" b="0" i="0" u="none" strike="noStrike" cap="none" spc="0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+mn-lt"/>
                <a:ea typeface="Calibri"/>
                <a:cs typeface="Calibri"/>
                <a:sym typeface="Calibri"/>
              </a:rPr>
              <a:t> дней </a:t>
            </a: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00B0F0"/>
              </a:solidFill>
              <a:effectLst/>
              <a:uFillTx/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796838" y="5265435"/>
            <a:ext cx="2937662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spc="0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+mn-lt"/>
                <a:ea typeface="Calibri"/>
                <a:cs typeface="Calibri"/>
                <a:sym typeface="Calibri"/>
              </a:rPr>
              <a:t>с </a:t>
            </a:r>
            <a:r>
              <a:rPr lang="ru-RU" sz="3200" dirty="0" smtClean="0">
                <a:solidFill>
                  <a:srgbClr val="00B0F0"/>
                </a:solidFill>
                <a:latin typeface="+mn-lt"/>
              </a:rPr>
              <a:t>12</a:t>
            </a:r>
            <a:r>
              <a:rPr kumimoji="0" lang="ru-RU" sz="3200" b="0" i="0" u="none" strike="noStrike" cap="none" spc="0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+mn-lt"/>
                <a:ea typeface="Calibri"/>
                <a:cs typeface="Calibri"/>
                <a:sym typeface="Calibri"/>
              </a:rPr>
              <a:t> до </a:t>
            </a:r>
            <a:r>
              <a:rPr lang="ru-RU" sz="3200" dirty="0">
                <a:solidFill>
                  <a:srgbClr val="00B0F0"/>
                </a:solidFill>
                <a:latin typeface="+mn-lt"/>
              </a:rPr>
              <a:t>5</a:t>
            </a:r>
            <a:r>
              <a:rPr kumimoji="0" lang="ru-RU" sz="3200" b="0" i="0" u="none" strike="noStrike" cap="none" spc="0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+mn-lt"/>
                <a:ea typeface="Calibri"/>
                <a:cs typeface="Calibri"/>
                <a:sym typeface="Calibri"/>
              </a:rPr>
              <a:t> дней </a:t>
            </a: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00B0F0"/>
              </a:solidFill>
              <a:effectLst/>
              <a:uFillTx/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654403" y="5292120"/>
            <a:ext cx="3221393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spc="0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+mn-lt"/>
                <a:ea typeface="Calibri"/>
                <a:cs typeface="Calibri"/>
                <a:sym typeface="Calibri"/>
              </a:rPr>
              <a:t>с </a:t>
            </a:r>
            <a:r>
              <a:rPr lang="ru-RU" sz="3200" dirty="0">
                <a:solidFill>
                  <a:srgbClr val="00B0F0"/>
                </a:solidFill>
                <a:latin typeface="+mn-lt"/>
              </a:rPr>
              <a:t>8</a:t>
            </a:r>
            <a:r>
              <a:rPr kumimoji="0" lang="ru-RU" sz="3200" b="0" i="0" u="none" strike="noStrike" cap="none" spc="0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+mn-lt"/>
                <a:ea typeface="Calibri"/>
                <a:cs typeface="Calibri"/>
                <a:sym typeface="Calibri"/>
              </a:rPr>
              <a:t> до </a:t>
            </a:r>
            <a:r>
              <a:rPr lang="ru-RU" sz="3200" dirty="0" smtClean="0">
                <a:solidFill>
                  <a:srgbClr val="00B0F0"/>
                </a:solidFill>
                <a:latin typeface="+mn-lt"/>
              </a:rPr>
              <a:t>0,5</a:t>
            </a:r>
            <a:r>
              <a:rPr kumimoji="0" lang="ru-RU" sz="3200" b="0" i="0" u="none" strike="noStrike" cap="none" spc="0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+mn-lt"/>
                <a:ea typeface="Calibri"/>
                <a:cs typeface="Calibri"/>
                <a:sym typeface="Calibri"/>
              </a:rPr>
              <a:t> часов </a:t>
            </a: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00B0F0"/>
              </a:solidFill>
              <a:effectLst/>
              <a:uFillTx/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77924" y="6482140"/>
            <a:ext cx="1794827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latin typeface="Helvetica Neue"/>
            </a:endParaRPr>
          </a:p>
          <a:p>
            <a:r>
              <a:rPr lang="ru-RU" sz="2400" dirty="0">
                <a:latin typeface="Helvetica Neue"/>
              </a:rPr>
              <a:t>В процессе проведения оптимизации рабочего процесса совместной </a:t>
            </a:r>
            <a:r>
              <a:rPr lang="ru-RU" sz="2400" dirty="0" smtClean="0">
                <a:latin typeface="Helvetica Neue"/>
              </a:rPr>
              <a:t>закупки, </a:t>
            </a:r>
            <a:r>
              <a:rPr lang="ru-RU" sz="2400" dirty="0">
                <a:latin typeface="Helvetica Neue"/>
              </a:rPr>
              <a:t>Центром закупок устранены следующие временные потери: </a:t>
            </a:r>
          </a:p>
          <a:p>
            <a:r>
              <a:rPr lang="ru-RU" sz="2400" dirty="0">
                <a:latin typeface="Helvetica Neue"/>
              </a:rPr>
              <a:t>- времязатратность на формирование первичной информации инициатором закупки и неоднократное исправление ошибок при обнаружении таковых специалистом Центра закупок; </a:t>
            </a:r>
          </a:p>
          <a:p>
            <a:r>
              <a:rPr lang="ru-RU" sz="2400" dirty="0">
                <a:latin typeface="Helvetica Neue"/>
              </a:rPr>
              <a:t>- времязатратность на перевод вышеуказанной информации в структурированную форму планируемой сводной заявки специалистом Центра закупок, </a:t>
            </a:r>
          </a:p>
          <a:p>
            <a:pPr marL="342900" indent="-342900">
              <a:buFontTx/>
              <a:buChar char="-"/>
            </a:pPr>
            <a:r>
              <a:rPr lang="ru-RU" sz="2400" smtClean="0">
                <a:latin typeface="Helvetica Neue"/>
              </a:rPr>
              <a:t>времязатратность </a:t>
            </a:r>
            <a:r>
              <a:rPr lang="ru-RU" sz="2400" dirty="0">
                <a:latin typeface="Helvetica Neue"/>
              </a:rPr>
              <a:t>на уведомление заказчиков о проведении совместной закупки</a:t>
            </a:r>
            <a:r>
              <a:rPr lang="ru-RU" sz="2400">
                <a:latin typeface="Helvetica Neue"/>
              </a:rPr>
              <a:t>. </a:t>
            </a:r>
            <a:endParaRPr lang="ru-RU" sz="2400" smtClean="0">
              <a:latin typeface="Helvetica Neue"/>
            </a:endParaRPr>
          </a:p>
          <a:p>
            <a:pPr marL="342900" indent="-342900">
              <a:buFontTx/>
              <a:buChar char="-"/>
            </a:pPr>
            <a:endParaRPr lang="ru-RU" sz="2400" dirty="0">
              <a:latin typeface="Helvetica Neue"/>
            </a:endParaRPr>
          </a:p>
          <a:p>
            <a:r>
              <a:rPr lang="ru-RU" sz="2400" dirty="0">
                <a:latin typeface="Helvetica Neue"/>
              </a:rPr>
              <a:t>Реализация указанных мероприятий позволила достичь целевых показателей и не потребовала расходования бюджетных средств.</a:t>
            </a:r>
          </a:p>
        </p:txBody>
      </p:sp>
    </p:spTree>
    <p:extLst>
      <p:ext uri="{BB962C8B-B14F-4D97-AF65-F5344CB8AC3E}">
        <p14:creationId xmlns:p14="http://schemas.microsoft.com/office/powerpoint/2010/main" val="12459227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object 2"/>
          <p:cNvSpPr/>
          <p:nvPr/>
        </p:nvSpPr>
        <p:spPr>
          <a:xfrm>
            <a:off x="0" y="-1"/>
            <a:ext cx="20104101" cy="11308557"/>
          </a:xfrm>
          <a:prstGeom prst="rect">
            <a:avLst/>
          </a:prstGeom>
          <a:solidFill>
            <a:srgbClr val="0F4B81"/>
          </a:solidFill>
          <a:ln w="12700">
            <a:miter lim="400000"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65" name="object 3"/>
          <p:cNvSpPr/>
          <p:nvPr/>
        </p:nvSpPr>
        <p:spPr>
          <a:xfrm>
            <a:off x="-1" y="9976659"/>
            <a:ext cx="3807216" cy="125652"/>
          </a:xfrm>
          <a:prstGeom prst="rect">
            <a:avLst/>
          </a:prstGeom>
          <a:solidFill>
            <a:srgbClr val="00E7FF"/>
          </a:solidFill>
          <a:ln w="12700">
            <a:miter lim="400000"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66" name="object 4"/>
          <p:cNvSpPr/>
          <p:nvPr/>
        </p:nvSpPr>
        <p:spPr>
          <a:xfrm>
            <a:off x="16510491" y="9976659"/>
            <a:ext cx="3593608" cy="12565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9" name="НАЗВАНИЕ…"/>
          <p:cNvSpPr txBox="1"/>
          <p:nvPr/>
        </p:nvSpPr>
        <p:spPr>
          <a:xfrm>
            <a:off x="927991" y="4036040"/>
            <a:ext cx="18350609" cy="1815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10000" spc="500">
                <a:solidFill>
                  <a:srgbClr val="FFFFFF"/>
                </a:solidFill>
                <a:latin typeface="Rubik Regular"/>
                <a:ea typeface="Rubik Regular"/>
                <a:cs typeface="Rubik Regular"/>
                <a:sym typeface="Rubik Regular"/>
              </a:defRPr>
            </a:pPr>
            <a:r>
              <a:rPr lang="ru-RU" sz="5600" b="1" dirty="0" smtClean="0"/>
              <a:t>СПАСИБО ЗА ВНИМАНИЕ!</a:t>
            </a:r>
            <a:endParaRPr lang="ru-RU" sz="5600" b="1" dirty="0"/>
          </a:p>
          <a:p>
            <a:pPr>
              <a:defRPr sz="10000" spc="500">
                <a:solidFill>
                  <a:srgbClr val="FFFFFF"/>
                </a:solidFill>
                <a:latin typeface="Rubik Regular"/>
                <a:ea typeface="Rubik Regular"/>
                <a:cs typeface="Rubik Regular"/>
                <a:sym typeface="Rubik Regular"/>
              </a:defRPr>
            </a:pPr>
            <a:endParaRPr sz="5600" dirty="0"/>
          </a:p>
        </p:txBody>
      </p:sp>
    </p:spTree>
    <p:extLst>
      <p:ext uri="{BB962C8B-B14F-4D97-AF65-F5344CB8AC3E}">
        <p14:creationId xmlns:p14="http://schemas.microsoft.com/office/powerpoint/2010/main" val="28207219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5425" y="1722735"/>
            <a:ext cx="38298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Rubik Regular"/>
              </a:rPr>
              <a:t>Руководство проекта</a:t>
            </a:r>
          </a:p>
          <a:p>
            <a:r>
              <a:rPr lang="ru-RU" sz="1600" b="1" dirty="0">
                <a:latin typeface="Rubik Regular"/>
              </a:rPr>
              <a:t>(непосредственно отвечающие </a:t>
            </a:r>
            <a:endParaRPr lang="ru-RU" sz="1600" b="1" dirty="0" smtClean="0">
              <a:latin typeface="Rubik Regular"/>
            </a:endParaRPr>
          </a:p>
          <a:p>
            <a:r>
              <a:rPr lang="ru-RU" sz="1600" b="1" dirty="0" smtClean="0">
                <a:latin typeface="Rubik Regular"/>
              </a:rPr>
              <a:t>за </a:t>
            </a:r>
            <a:r>
              <a:rPr lang="ru-RU" sz="1600" b="1" dirty="0">
                <a:latin typeface="Rubik Regular"/>
              </a:rPr>
              <a:t>результат проекта,</a:t>
            </a:r>
          </a:p>
          <a:p>
            <a:r>
              <a:rPr lang="ru-RU" sz="1600" b="1" dirty="0">
                <a:latin typeface="Rubik Regular"/>
              </a:rPr>
              <a:t>принимающие основные решения)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98" y="2943980"/>
            <a:ext cx="2701701" cy="2433064"/>
          </a:xfrm>
          <a:prstGeom prst="rect">
            <a:avLst/>
          </a:prstGeom>
        </p:spPr>
      </p:pic>
      <p:sp>
        <p:nvSpPr>
          <p:cNvPr id="5" name="Rectangle 53">
            <a:extLst>
              <a:ext uri="{FF2B5EF4-FFF2-40B4-BE49-F238E27FC236}">
                <a16:creationId xmlns:a16="http://schemas.microsoft.com/office/drawing/2014/main" xmlns="" id="{42640636-BACF-48C8-AE6C-7B90C9958A93}"/>
              </a:ext>
            </a:extLst>
          </p:cNvPr>
          <p:cNvSpPr txBox="1"/>
          <p:nvPr/>
        </p:nvSpPr>
        <p:spPr>
          <a:xfrm>
            <a:off x="346298" y="5477184"/>
            <a:ext cx="295033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>
              <a:buClr>
                <a:srgbClr val="002960"/>
              </a:buClr>
            </a:pPr>
            <a:r>
              <a:rPr lang="ru-RU" sz="1400" b="1" dirty="0" smtClean="0">
                <a:solidFill>
                  <a:schemeClr val="tx1"/>
                </a:solidFill>
                <a:latin typeface="Rubik Regular"/>
              </a:rPr>
              <a:t>Косыч  Ю.А.</a:t>
            </a:r>
            <a:endParaRPr lang="ru-RU" sz="1400" b="1" dirty="0">
              <a:solidFill>
                <a:schemeClr val="tx1"/>
              </a:solidFill>
              <a:latin typeface="Rubik Regular"/>
            </a:endParaRPr>
          </a:p>
          <a:p>
            <a:pPr>
              <a:buClr>
                <a:srgbClr val="002960"/>
              </a:buClr>
            </a:pPr>
            <a:r>
              <a:rPr lang="ru-RU" sz="1400" dirty="0">
                <a:solidFill>
                  <a:schemeClr val="tx1"/>
                </a:solidFill>
                <a:latin typeface="Rubik Regular"/>
              </a:rPr>
              <a:t>Директор </a:t>
            </a:r>
            <a:r>
              <a:rPr lang="ru-RU" sz="1400" dirty="0" smtClean="0">
                <a:solidFill>
                  <a:schemeClr val="tx1"/>
                </a:solidFill>
                <a:latin typeface="Rubik Regular"/>
              </a:rPr>
              <a:t>ГКУ </a:t>
            </a:r>
            <a:r>
              <a:rPr lang="ru-RU" sz="1400" dirty="0">
                <a:solidFill>
                  <a:schemeClr val="tx1"/>
                </a:solidFill>
                <a:latin typeface="Rubik Regular"/>
              </a:rPr>
              <a:t>РО «Центр </a:t>
            </a:r>
            <a:r>
              <a:rPr lang="ru-RU" sz="1400" dirty="0" smtClean="0">
                <a:solidFill>
                  <a:schemeClr val="tx1"/>
                </a:solidFill>
                <a:latin typeface="Rubik Regular"/>
              </a:rPr>
              <a:t>закупок Рязанской области»</a:t>
            </a:r>
            <a:endParaRPr lang="en-US" sz="1400" dirty="0">
              <a:solidFill>
                <a:schemeClr val="tx1"/>
              </a:solidFill>
              <a:latin typeface="Rubik Regular"/>
            </a:endParaRPr>
          </a:p>
        </p:txBody>
      </p:sp>
      <p:sp>
        <p:nvSpPr>
          <p:cNvPr id="6" name="Rectangle 165">
            <a:extLst>
              <a:ext uri="{FF2B5EF4-FFF2-40B4-BE49-F238E27FC236}">
                <a16:creationId xmlns:a16="http://schemas.microsoft.com/office/drawing/2014/main" xmlns="" id="{2D8BDFBD-F282-4787-AE75-C1F837757C2D}"/>
              </a:ext>
            </a:extLst>
          </p:cNvPr>
          <p:cNvSpPr txBox="1"/>
          <p:nvPr/>
        </p:nvSpPr>
        <p:spPr>
          <a:xfrm>
            <a:off x="372110" y="6478493"/>
            <a:ext cx="233608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587" lvl="1" indent="0">
              <a:buClr>
                <a:srgbClr val="002960"/>
              </a:buClr>
              <a:buNone/>
            </a:pPr>
            <a:r>
              <a:rPr lang="ru-RU" sz="1600" b="1" dirty="0">
                <a:solidFill>
                  <a:schemeClr val="tx1"/>
                </a:solidFill>
                <a:latin typeface="Rubik Regular"/>
              </a:rPr>
              <a:t>Руководитель проекта</a:t>
            </a:r>
            <a:endParaRPr lang="en-US" sz="1600" b="1" dirty="0">
              <a:solidFill>
                <a:schemeClr val="tx1"/>
              </a:solidFill>
              <a:latin typeface="Rubik Regular"/>
            </a:endParaRPr>
          </a:p>
        </p:txBody>
      </p:sp>
      <p:sp>
        <p:nvSpPr>
          <p:cNvPr id="8" name="Rectangle 53">
            <a:extLst>
              <a:ext uri="{FF2B5EF4-FFF2-40B4-BE49-F238E27FC236}">
                <a16:creationId xmlns:a16="http://schemas.microsoft.com/office/drawing/2014/main" xmlns="" id="{42640636-BACF-48C8-AE6C-7B90C9958A93}"/>
              </a:ext>
            </a:extLst>
          </p:cNvPr>
          <p:cNvSpPr txBox="1"/>
          <p:nvPr/>
        </p:nvSpPr>
        <p:spPr>
          <a:xfrm>
            <a:off x="346297" y="9448815"/>
            <a:ext cx="295033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>
              <a:buClr>
                <a:srgbClr val="002960"/>
              </a:buClr>
            </a:pPr>
            <a:r>
              <a:rPr lang="ru-RU" sz="1400" b="1" dirty="0" smtClean="0">
                <a:solidFill>
                  <a:schemeClr val="tx1"/>
                </a:solidFill>
                <a:latin typeface="Rubik Regular"/>
              </a:rPr>
              <a:t>Молчанова Н.И.</a:t>
            </a:r>
            <a:endParaRPr lang="ru-RU" sz="1400" b="1" dirty="0">
              <a:solidFill>
                <a:schemeClr val="tx1"/>
              </a:solidFill>
              <a:latin typeface="Rubik Regular"/>
            </a:endParaRPr>
          </a:p>
          <a:p>
            <a:pPr>
              <a:buClr>
                <a:srgbClr val="002960"/>
              </a:buClr>
            </a:pPr>
            <a:r>
              <a:rPr lang="ru-RU" sz="1400" dirty="0" smtClean="0">
                <a:solidFill>
                  <a:schemeClr val="tx1"/>
                </a:solidFill>
                <a:latin typeface="Rubik Regular"/>
              </a:rPr>
              <a:t>Начальник </a:t>
            </a:r>
            <a:r>
              <a:rPr lang="ru-RU" sz="1400" dirty="0">
                <a:solidFill>
                  <a:schemeClr val="tx1"/>
                </a:solidFill>
                <a:latin typeface="Rubik Regular"/>
              </a:rPr>
              <a:t>отдела закупок в сфере здравоохранения</a:t>
            </a:r>
            <a:endParaRPr lang="en-US" sz="1400" dirty="0">
              <a:solidFill>
                <a:schemeClr val="tx1"/>
              </a:solidFill>
              <a:latin typeface="Rubik Regular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370007" y="1764833"/>
            <a:ext cx="246062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Rubik Regular"/>
              </a:rPr>
              <a:t>Команда проекта</a:t>
            </a:r>
            <a:r>
              <a:rPr lang="en-US" sz="1600" b="1" dirty="0" smtClean="0">
                <a:latin typeface="Rubik Regular"/>
              </a:rPr>
              <a:t> </a:t>
            </a:r>
            <a:endParaRPr lang="ru-RU" sz="1600" b="1" dirty="0" smtClean="0">
              <a:latin typeface="Rubik Regular"/>
            </a:endParaRPr>
          </a:p>
          <a:p>
            <a:endParaRPr lang="ru-RU" dirty="0"/>
          </a:p>
        </p:txBody>
      </p:sp>
      <p:sp>
        <p:nvSpPr>
          <p:cNvPr id="13" name="Rectangle 53">
            <a:extLst>
              <a:ext uri="{FF2B5EF4-FFF2-40B4-BE49-F238E27FC236}">
                <a16:creationId xmlns:a16="http://schemas.microsoft.com/office/drawing/2014/main" xmlns="" id="{42640636-BACF-48C8-AE6C-7B90C9958A93}"/>
              </a:ext>
            </a:extLst>
          </p:cNvPr>
          <p:cNvSpPr txBox="1"/>
          <p:nvPr/>
        </p:nvSpPr>
        <p:spPr>
          <a:xfrm>
            <a:off x="4817747" y="5479050"/>
            <a:ext cx="295033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>
              <a:buClr>
                <a:srgbClr val="002960"/>
              </a:buClr>
            </a:pPr>
            <a:r>
              <a:rPr lang="ru-RU" sz="1400" b="1" dirty="0" smtClean="0">
                <a:solidFill>
                  <a:schemeClr val="tx1"/>
                </a:solidFill>
                <a:latin typeface="Rubik Regular"/>
              </a:rPr>
              <a:t>Абашкина И.Е.</a:t>
            </a:r>
          </a:p>
          <a:p>
            <a:pPr>
              <a:buClr>
                <a:srgbClr val="002960"/>
              </a:buClr>
            </a:pPr>
            <a:r>
              <a:rPr lang="ru-RU" sz="1400" dirty="0" smtClean="0">
                <a:solidFill>
                  <a:schemeClr val="tx1"/>
                </a:solidFill>
                <a:latin typeface="Rubik Regular"/>
                <a:cs typeface="Times New Roman"/>
              </a:rPr>
              <a:t>Начальник </a:t>
            </a:r>
            <a:r>
              <a:rPr lang="ru-RU" sz="1400" dirty="0">
                <a:solidFill>
                  <a:schemeClr val="tx1"/>
                </a:solidFill>
                <a:latin typeface="Rubik Regular"/>
                <a:cs typeface="Times New Roman"/>
              </a:rPr>
              <a:t>отдела организации закупок работ, услуг </a:t>
            </a:r>
          </a:p>
        </p:txBody>
      </p:sp>
      <p:sp>
        <p:nvSpPr>
          <p:cNvPr id="15" name="Rectangle 53">
            <a:extLst>
              <a:ext uri="{FF2B5EF4-FFF2-40B4-BE49-F238E27FC236}">
                <a16:creationId xmlns:a16="http://schemas.microsoft.com/office/drawing/2014/main" xmlns="" id="{42640636-BACF-48C8-AE6C-7B90C9958A93}"/>
              </a:ext>
            </a:extLst>
          </p:cNvPr>
          <p:cNvSpPr txBox="1"/>
          <p:nvPr/>
        </p:nvSpPr>
        <p:spPr>
          <a:xfrm>
            <a:off x="4817747" y="9448816"/>
            <a:ext cx="295033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>
              <a:buClr>
                <a:srgbClr val="002960"/>
              </a:buClr>
            </a:pPr>
            <a:r>
              <a:rPr lang="ru-RU" sz="1400" b="1" dirty="0" smtClean="0">
                <a:solidFill>
                  <a:schemeClr val="tx1"/>
                </a:solidFill>
                <a:latin typeface="Rubik Regular"/>
              </a:rPr>
              <a:t>О.Н. Кельн (Никишкина)</a:t>
            </a:r>
            <a:endParaRPr lang="ru-RU" sz="1400" b="1" dirty="0">
              <a:solidFill>
                <a:schemeClr val="tx1"/>
              </a:solidFill>
              <a:latin typeface="Rubik Regular"/>
            </a:endParaRPr>
          </a:p>
          <a:p>
            <a:pPr>
              <a:buClr>
                <a:srgbClr val="002960"/>
              </a:buClr>
            </a:pPr>
            <a:r>
              <a:rPr lang="ru-RU" sz="1400" dirty="0" smtClean="0">
                <a:solidFill>
                  <a:schemeClr val="tx1"/>
                </a:solidFill>
                <a:latin typeface="Rubik Regular"/>
                <a:cs typeface="Times New Roman"/>
              </a:rPr>
              <a:t>Заместитель начальника отдела совместных закупок</a:t>
            </a:r>
            <a:endParaRPr lang="ru-RU" sz="1400" dirty="0">
              <a:solidFill>
                <a:schemeClr val="tx1"/>
              </a:solidFill>
              <a:latin typeface="Rubik Regular"/>
            </a:endParaRPr>
          </a:p>
        </p:txBody>
      </p:sp>
      <p:sp>
        <p:nvSpPr>
          <p:cNvPr id="28" name="Rectangle 53">
            <a:extLst>
              <a:ext uri="{FF2B5EF4-FFF2-40B4-BE49-F238E27FC236}">
                <a16:creationId xmlns:a16="http://schemas.microsoft.com/office/drawing/2014/main" xmlns="" id="{42640636-BACF-48C8-AE6C-7B90C9958A93}"/>
              </a:ext>
            </a:extLst>
          </p:cNvPr>
          <p:cNvSpPr txBox="1"/>
          <p:nvPr/>
        </p:nvSpPr>
        <p:spPr>
          <a:xfrm>
            <a:off x="8168514" y="5479050"/>
            <a:ext cx="295033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>
              <a:buClr>
                <a:srgbClr val="002960"/>
              </a:buClr>
            </a:pPr>
            <a:r>
              <a:rPr lang="ru-RU" sz="1400" b="1" dirty="0" smtClean="0">
                <a:solidFill>
                  <a:schemeClr val="tx1"/>
                </a:solidFill>
                <a:latin typeface="Rubik Regular"/>
              </a:rPr>
              <a:t>Ведищев М.А.</a:t>
            </a:r>
          </a:p>
          <a:p>
            <a:pPr>
              <a:buClr>
                <a:srgbClr val="002960"/>
              </a:buClr>
            </a:pPr>
            <a:r>
              <a:rPr lang="ru-RU" sz="1400" dirty="0">
                <a:solidFill>
                  <a:schemeClr val="tx1"/>
                </a:solidFill>
                <a:latin typeface="Rubik Regular"/>
              </a:rPr>
              <a:t>Г</a:t>
            </a:r>
            <a:r>
              <a:rPr lang="ru-RU" sz="1400" dirty="0" smtClean="0">
                <a:solidFill>
                  <a:schemeClr val="tx1"/>
                </a:solidFill>
                <a:latin typeface="Rubik Regular"/>
              </a:rPr>
              <a:t>лавный специалист отдела закупок в сфере здравоохранения</a:t>
            </a:r>
            <a:endParaRPr lang="ru-RU" sz="1400" dirty="0">
              <a:solidFill>
                <a:schemeClr val="tx1"/>
              </a:solidFill>
              <a:latin typeface="Rubik Regular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9" t="14079" r="15627"/>
          <a:stretch/>
        </p:blipFill>
        <p:spPr>
          <a:xfrm>
            <a:off x="372109" y="6953250"/>
            <a:ext cx="2675889" cy="2366387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4" t="6923" r="15246"/>
          <a:stretch/>
        </p:blipFill>
        <p:spPr>
          <a:xfrm>
            <a:off x="4817747" y="2943980"/>
            <a:ext cx="2287904" cy="247763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5" t="7955" r="32304" b="50000"/>
          <a:stretch/>
        </p:blipFill>
        <p:spPr>
          <a:xfrm>
            <a:off x="4846371" y="6934200"/>
            <a:ext cx="2259279" cy="2366387"/>
          </a:xfrm>
          <a:prstGeom prst="rect">
            <a:avLst/>
          </a:prstGeom>
        </p:spPr>
      </p:pic>
      <p:sp>
        <p:nvSpPr>
          <p:cNvPr id="34" name="Rectangle 53">
            <a:extLst>
              <a:ext uri="{FF2B5EF4-FFF2-40B4-BE49-F238E27FC236}">
                <a16:creationId xmlns:a16="http://schemas.microsoft.com/office/drawing/2014/main" xmlns="" id="{42640636-BACF-48C8-AE6C-7B90C9958A93}"/>
              </a:ext>
            </a:extLst>
          </p:cNvPr>
          <p:cNvSpPr txBox="1"/>
          <p:nvPr/>
        </p:nvSpPr>
        <p:spPr>
          <a:xfrm>
            <a:off x="8242875" y="9505982"/>
            <a:ext cx="295033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>
              <a:buClr>
                <a:srgbClr val="002960"/>
              </a:buClr>
            </a:pPr>
            <a:r>
              <a:rPr lang="ru-RU" sz="1400" b="1" dirty="0" smtClean="0">
                <a:solidFill>
                  <a:schemeClr val="tx1"/>
                </a:solidFill>
                <a:latin typeface="Rubik Regular"/>
              </a:rPr>
              <a:t>Сницаренко Л.Ю.</a:t>
            </a:r>
          </a:p>
          <a:p>
            <a:pPr>
              <a:buClr>
                <a:srgbClr val="002960"/>
              </a:buClr>
            </a:pPr>
            <a:r>
              <a:rPr lang="ru-RU" sz="1400" dirty="0" smtClean="0">
                <a:solidFill>
                  <a:schemeClr val="tx1"/>
                </a:solidFill>
                <a:latin typeface="Rubik Regular"/>
              </a:rPr>
              <a:t>Эксперт отдела закупок в сфере здравоохранения</a:t>
            </a:r>
            <a:endParaRPr lang="ru-RU" sz="1400" dirty="0">
              <a:solidFill>
                <a:schemeClr val="tx1"/>
              </a:solidFill>
              <a:latin typeface="Rubik Regular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7" t="14964" r="45458" b="10370"/>
          <a:stretch/>
        </p:blipFill>
        <p:spPr bwMode="auto">
          <a:xfrm>
            <a:off x="11118850" y="1508533"/>
            <a:ext cx="5340350" cy="692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3" b="12963"/>
          <a:stretch/>
        </p:blipFill>
        <p:spPr>
          <a:xfrm>
            <a:off x="8168514" y="2943980"/>
            <a:ext cx="2347086" cy="24330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32"/>
          <a:stretch/>
        </p:blipFill>
        <p:spPr>
          <a:xfrm>
            <a:off x="8242875" y="6934201"/>
            <a:ext cx="2272726" cy="25146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43"/>
          <a:stretch/>
        </p:blipFill>
        <p:spPr>
          <a:xfrm rot="5400000">
            <a:off x="14724688" y="5793913"/>
            <a:ext cx="5888375" cy="428625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0"/>
            <a:ext cx="1828800" cy="18288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C5340DC-F716-4750-A615-B499A3E5423E}"/>
              </a:ext>
            </a:extLst>
          </p:cNvPr>
          <p:cNvSpPr txBox="1"/>
          <p:nvPr/>
        </p:nvSpPr>
        <p:spPr>
          <a:xfrm>
            <a:off x="1828800" y="189638"/>
            <a:ext cx="5925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Bef>
                <a:spcPct val="0"/>
              </a:spcBef>
              <a:defRPr/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ГКУ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РО «Центр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закупок Рязанской области»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3B8EA87-0C24-450C-B0AD-FA9151F462B4}"/>
              </a:ext>
            </a:extLst>
          </p:cNvPr>
          <p:cNvSpPr txBox="1"/>
          <p:nvPr/>
        </p:nvSpPr>
        <p:spPr>
          <a:xfrm>
            <a:off x="1929879" y="953322"/>
            <a:ext cx="400933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 defTabSz="457200" hangingPunct="1"/>
            <a:r>
              <a:rPr lang="ru-RU" sz="3200" b="1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ea typeface="Microsoft YaHei" panose="020B0503020204020204" pitchFamily="34" charset="-122"/>
                <a:cs typeface="+mn-cs"/>
              </a:rPr>
              <a:t>Рабочая группа </a:t>
            </a:r>
            <a:endParaRPr lang="ru-RU" sz="3200" b="1" kern="1200" dirty="0">
              <a:solidFill>
                <a:prstClr val="black">
                  <a:lumMod val="75000"/>
                  <a:lumOff val="25000"/>
                </a:prstClr>
              </a:solidFill>
              <a:latin typeface="+mn-lt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54429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9" t="21185" r="31958" b="15037"/>
          <a:stretch/>
        </p:blipFill>
        <p:spPr bwMode="auto">
          <a:xfrm>
            <a:off x="149328" y="1781174"/>
            <a:ext cx="10594872" cy="661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1" t="23556" r="33126" b="11777"/>
          <a:stretch/>
        </p:blipFill>
        <p:spPr bwMode="auto">
          <a:xfrm>
            <a:off x="9963150" y="4495800"/>
            <a:ext cx="9842222" cy="680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0"/>
            <a:ext cx="1828800" cy="1828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C5340DC-F716-4750-A615-B499A3E5423E}"/>
              </a:ext>
            </a:extLst>
          </p:cNvPr>
          <p:cNvSpPr txBox="1"/>
          <p:nvPr/>
        </p:nvSpPr>
        <p:spPr>
          <a:xfrm>
            <a:off x="1828800" y="189638"/>
            <a:ext cx="5925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Bef>
                <a:spcPct val="0"/>
              </a:spcBef>
              <a:defRPr/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ГКУ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РО «Центр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закупок Рязанской области»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3B8EA87-0C24-450C-B0AD-FA9151F462B4}"/>
              </a:ext>
            </a:extLst>
          </p:cNvPr>
          <p:cNvSpPr txBox="1"/>
          <p:nvPr/>
        </p:nvSpPr>
        <p:spPr>
          <a:xfrm>
            <a:off x="2019300" y="953322"/>
            <a:ext cx="495752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 defTabSz="457200" hangingPunct="1"/>
            <a:r>
              <a:rPr lang="ru-RU" sz="3200" b="1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ea typeface="Microsoft YaHei" panose="020B0503020204020204" pitchFamily="34" charset="-122"/>
                <a:cs typeface="+mn-cs"/>
              </a:rPr>
              <a:t>Карточка проекта</a:t>
            </a:r>
            <a:endParaRPr lang="ru-RU" sz="3200" b="1" kern="1200" dirty="0">
              <a:solidFill>
                <a:prstClr val="black">
                  <a:lumMod val="75000"/>
                  <a:lumOff val="25000"/>
                </a:prstClr>
              </a:solidFill>
              <a:latin typeface="+mn-lt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0916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4374853"/>
            <a:ext cx="9676183" cy="63121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0"/>
            <a:ext cx="1828800" cy="1828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C5340DC-F716-4750-A615-B499A3E5423E}"/>
              </a:ext>
            </a:extLst>
          </p:cNvPr>
          <p:cNvSpPr txBox="1"/>
          <p:nvPr/>
        </p:nvSpPr>
        <p:spPr>
          <a:xfrm>
            <a:off x="1828800" y="189638"/>
            <a:ext cx="5925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Bef>
                <a:spcPct val="0"/>
              </a:spcBef>
              <a:defRPr/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ГКУ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РО «Центр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закупок Рязанской области»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3B8EA87-0C24-450C-B0AD-FA9151F462B4}"/>
              </a:ext>
            </a:extLst>
          </p:cNvPr>
          <p:cNvSpPr txBox="1"/>
          <p:nvPr/>
        </p:nvSpPr>
        <p:spPr>
          <a:xfrm>
            <a:off x="2052876" y="953322"/>
            <a:ext cx="585287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 defTabSz="457200" hangingPunct="1"/>
            <a:r>
              <a:rPr lang="ru-RU" sz="3200" b="1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ea typeface="Microsoft YaHei" panose="020B0503020204020204" pitchFamily="34" charset="-122"/>
                <a:cs typeface="+mn-cs"/>
              </a:rPr>
              <a:t>Проектный офис</a:t>
            </a:r>
            <a:endParaRPr lang="ru-RU" sz="3200" b="1" kern="1200" dirty="0">
              <a:solidFill>
                <a:prstClr val="black">
                  <a:lumMod val="75000"/>
                  <a:lumOff val="25000"/>
                </a:prstClr>
              </a:solidFill>
              <a:latin typeface="+mn-lt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47" y="1790700"/>
            <a:ext cx="9431053" cy="621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7190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9250"/>
            <a:ext cx="6819900" cy="46291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900" y="1619250"/>
            <a:ext cx="7243660" cy="46291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3560" y="1619250"/>
            <a:ext cx="6040540" cy="46365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55798"/>
            <a:ext cx="4838700" cy="50472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6255799"/>
            <a:ext cx="5067300" cy="50472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1" y="6255799"/>
            <a:ext cx="4743449" cy="50472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9450" y="6255798"/>
            <a:ext cx="5454650" cy="50472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" y="-152400"/>
            <a:ext cx="1828800" cy="1828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C5340DC-F716-4750-A615-B499A3E5423E}"/>
              </a:ext>
            </a:extLst>
          </p:cNvPr>
          <p:cNvSpPr txBox="1"/>
          <p:nvPr/>
        </p:nvSpPr>
        <p:spPr>
          <a:xfrm>
            <a:off x="1657350" y="230832"/>
            <a:ext cx="5925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Bef>
                <a:spcPct val="0"/>
              </a:spcBef>
              <a:defRPr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ГКУ РО «Центр закупок Рязанской области»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3B8EA87-0C24-450C-B0AD-FA9151F462B4}"/>
              </a:ext>
            </a:extLst>
          </p:cNvPr>
          <p:cNvSpPr txBox="1"/>
          <p:nvPr/>
        </p:nvSpPr>
        <p:spPr>
          <a:xfrm>
            <a:off x="1657350" y="897524"/>
            <a:ext cx="58293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 defTabSz="457200" hangingPunct="1"/>
            <a:r>
              <a:rPr lang="ru-RU" sz="3200" b="1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ea typeface="Microsoft YaHei" panose="020B0503020204020204" pitchFamily="34" charset="-122"/>
                <a:cs typeface="+mn-cs"/>
              </a:rPr>
              <a:t>Карта текущего </a:t>
            </a:r>
            <a:r>
              <a:rPr lang="ru-RU" sz="3200" b="1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ea typeface="Microsoft YaHei" panose="020B0503020204020204" pitchFamily="34" charset="-122"/>
                <a:cs typeface="+mn-cs"/>
              </a:rPr>
              <a:t>состояния</a:t>
            </a:r>
            <a:endParaRPr lang="ru-RU" sz="3200" b="1" kern="1200" dirty="0">
              <a:solidFill>
                <a:prstClr val="black">
                  <a:lumMod val="75000"/>
                  <a:lumOff val="25000"/>
                </a:prstClr>
              </a:solidFill>
              <a:latin typeface="+mn-lt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2" name="Пятно 2 1"/>
          <p:cNvSpPr/>
          <p:nvPr/>
        </p:nvSpPr>
        <p:spPr>
          <a:xfrm>
            <a:off x="4838701" y="3377687"/>
            <a:ext cx="1333500" cy="1521852"/>
          </a:xfrm>
          <a:prstGeom prst="irregularSeal2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000" dirty="0">
                <a:latin typeface="+mn-lt"/>
              </a:rPr>
              <a:t>1</a:t>
            </a:r>
            <a:endParaRPr kumimoji="0" lang="ru-RU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sym typeface="Calibri"/>
            </a:endParaRPr>
          </a:p>
        </p:txBody>
      </p:sp>
      <p:sp>
        <p:nvSpPr>
          <p:cNvPr id="13" name="Пятно 2 12"/>
          <p:cNvSpPr/>
          <p:nvPr/>
        </p:nvSpPr>
        <p:spPr>
          <a:xfrm>
            <a:off x="9108230" y="3553900"/>
            <a:ext cx="1333500" cy="1521852"/>
          </a:xfrm>
          <a:prstGeom prst="irregularSeal2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latin typeface="+mn-lt"/>
              </a:rPr>
              <a:t>2</a:t>
            </a:r>
            <a:endParaRPr kumimoji="0" lang="ru-RU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sym typeface="Calibri"/>
            </a:endParaRPr>
          </a:p>
        </p:txBody>
      </p:sp>
      <p:sp>
        <p:nvSpPr>
          <p:cNvPr id="14" name="Пятно 2 13"/>
          <p:cNvSpPr/>
          <p:nvPr/>
        </p:nvSpPr>
        <p:spPr>
          <a:xfrm>
            <a:off x="7372351" y="3377687"/>
            <a:ext cx="1333500" cy="1521852"/>
          </a:xfrm>
          <a:prstGeom prst="irregularSeal2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latin typeface="+mn-lt"/>
              </a:rPr>
              <a:t>3</a:t>
            </a:r>
            <a:endParaRPr kumimoji="0" lang="ru-RU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sym typeface="Calibri"/>
            </a:endParaRPr>
          </a:p>
        </p:txBody>
      </p:sp>
      <p:sp>
        <p:nvSpPr>
          <p:cNvPr id="15" name="Пятно 2 14"/>
          <p:cNvSpPr/>
          <p:nvPr/>
        </p:nvSpPr>
        <p:spPr>
          <a:xfrm>
            <a:off x="2952751" y="4828102"/>
            <a:ext cx="1333500" cy="1521852"/>
          </a:xfrm>
          <a:prstGeom prst="irregularSeal2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latin typeface="+mn-lt"/>
              </a:rPr>
              <a:t>4</a:t>
            </a:r>
            <a:endParaRPr kumimoji="0" lang="ru-RU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sym typeface="Calibri"/>
            </a:endParaRPr>
          </a:p>
        </p:txBody>
      </p:sp>
      <p:sp>
        <p:nvSpPr>
          <p:cNvPr id="16" name="Пятно 2 15"/>
          <p:cNvSpPr/>
          <p:nvPr/>
        </p:nvSpPr>
        <p:spPr>
          <a:xfrm>
            <a:off x="16043275" y="4319589"/>
            <a:ext cx="1333500" cy="1521852"/>
          </a:xfrm>
          <a:prstGeom prst="irregularSeal2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latin typeface="+mn-lt"/>
              </a:rPr>
              <a:t>5</a:t>
            </a:r>
            <a:endParaRPr kumimoji="0" lang="ru-RU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sym typeface="Calibri"/>
            </a:endParaRPr>
          </a:p>
        </p:txBody>
      </p:sp>
      <p:sp>
        <p:nvSpPr>
          <p:cNvPr id="18" name="Пятно 2 17"/>
          <p:cNvSpPr/>
          <p:nvPr/>
        </p:nvSpPr>
        <p:spPr>
          <a:xfrm>
            <a:off x="8479581" y="9340337"/>
            <a:ext cx="1333500" cy="1521852"/>
          </a:xfrm>
          <a:prstGeom prst="irregularSeal2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latin typeface="+mn-lt"/>
              </a:rPr>
              <a:t>6</a:t>
            </a:r>
            <a:endParaRPr kumimoji="0" lang="ru-RU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sym typeface="Calibri"/>
            </a:endParaRPr>
          </a:p>
        </p:txBody>
      </p:sp>
      <p:sp>
        <p:nvSpPr>
          <p:cNvPr id="19" name="Пятно 2 18"/>
          <p:cNvSpPr/>
          <p:nvPr/>
        </p:nvSpPr>
        <p:spPr>
          <a:xfrm>
            <a:off x="2286001" y="9326050"/>
            <a:ext cx="1333500" cy="1521852"/>
          </a:xfrm>
          <a:prstGeom prst="irregularSeal2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latin typeface="+mn-lt"/>
              </a:rPr>
              <a:t>7</a:t>
            </a:r>
            <a:endParaRPr kumimoji="0" lang="ru-RU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sym typeface="Calibri"/>
            </a:endParaRPr>
          </a:p>
        </p:txBody>
      </p:sp>
      <p:sp>
        <p:nvSpPr>
          <p:cNvPr id="20" name="Пятно 2 19"/>
          <p:cNvSpPr/>
          <p:nvPr/>
        </p:nvSpPr>
        <p:spPr>
          <a:xfrm>
            <a:off x="15376525" y="9254613"/>
            <a:ext cx="1333500" cy="1521852"/>
          </a:xfrm>
          <a:prstGeom prst="irregularSeal2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latin typeface="+mn-lt"/>
              </a:rPr>
              <a:t>8</a:t>
            </a:r>
            <a:endParaRPr kumimoji="0" lang="ru-RU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sym typeface="Calibri"/>
            </a:endParaRPr>
          </a:p>
        </p:txBody>
      </p:sp>
      <p:sp>
        <p:nvSpPr>
          <p:cNvPr id="21" name="Пятно 2 20"/>
          <p:cNvSpPr/>
          <p:nvPr/>
        </p:nvSpPr>
        <p:spPr>
          <a:xfrm>
            <a:off x="10191751" y="9073637"/>
            <a:ext cx="1333500" cy="1521852"/>
          </a:xfrm>
          <a:prstGeom prst="irregularSeal2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latin typeface="+mn-lt"/>
              </a:rPr>
              <a:t>9</a:t>
            </a:r>
            <a:endParaRPr kumimoji="0" lang="ru-RU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sym typeface="Calibri"/>
            </a:endParaRPr>
          </a:p>
        </p:txBody>
      </p:sp>
      <p:sp>
        <p:nvSpPr>
          <p:cNvPr id="22" name="Пятно 2 21"/>
          <p:cNvSpPr/>
          <p:nvPr/>
        </p:nvSpPr>
        <p:spPr>
          <a:xfrm>
            <a:off x="11963401" y="9078400"/>
            <a:ext cx="1333500" cy="1521852"/>
          </a:xfrm>
          <a:prstGeom prst="irregularSeal2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latin typeface="+mn-lt"/>
              </a:rPr>
              <a:t>10</a:t>
            </a:r>
            <a:endParaRPr kumimoji="0" lang="ru-RU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sym typeface="Calibri"/>
            </a:endParaRPr>
          </a:p>
        </p:txBody>
      </p:sp>
      <p:sp>
        <p:nvSpPr>
          <p:cNvPr id="23" name="Пятно 2 22"/>
          <p:cNvSpPr/>
          <p:nvPr/>
        </p:nvSpPr>
        <p:spPr>
          <a:xfrm>
            <a:off x="6915652" y="9340337"/>
            <a:ext cx="1333500" cy="1521852"/>
          </a:xfrm>
          <a:prstGeom prst="irregularSeal2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latin typeface="+mn-lt"/>
              </a:rPr>
              <a:t>11</a:t>
            </a:r>
            <a:endParaRPr kumimoji="0" lang="ru-RU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sym typeface="Calibri"/>
            </a:endParaRPr>
          </a:p>
        </p:txBody>
      </p:sp>
      <p:sp>
        <p:nvSpPr>
          <p:cNvPr id="24" name="Пятно 2 23"/>
          <p:cNvSpPr/>
          <p:nvPr/>
        </p:nvSpPr>
        <p:spPr>
          <a:xfrm>
            <a:off x="13947776" y="4362452"/>
            <a:ext cx="1333500" cy="1521852"/>
          </a:xfrm>
          <a:prstGeom prst="irregularSeal2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latin typeface="+mn-lt"/>
              </a:rPr>
              <a:t>12</a:t>
            </a:r>
            <a:endParaRPr kumimoji="0" lang="ru-RU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89597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7293817"/>
              </p:ext>
            </p:extLst>
          </p:nvPr>
        </p:nvGraphicFramePr>
        <p:xfrm>
          <a:off x="192506" y="2095500"/>
          <a:ext cx="19409943" cy="8634119"/>
        </p:xfrm>
        <a:graphic>
          <a:graphicData uri="http://schemas.openxmlformats.org/drawingml/2006/table">
            <a:tbl>
              <a:tblPr firstRow="1" firstCol="1" bandRow="1"/>
              <a:tblGrid>
                <a:gridCol w="829037"/>
                <a:gridCol w="5730813"/>
                <a:gridCol w="6275081"/>
                <a:gridCol w="2241100"/>
                <a:gridCol w="2177069"/>
                <a:gridCol w="2156843"/>
              </a:tblGrid>
              <a:tr h="1944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Rubik Regular"/>
                          <a:ea typeface="Calibri"/>
                          <a:cs typeface="Times New Roman"/>
                        </a:rPr>
                        <a:t>№ п/п</a:t>
                      </a:r>
                    </a:p>
                  </a:txBody>
                  <a:tcPr marL="16332" marR="16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Rubik Regular"/>
                          <a:ea typeface="Calibri"/>
                          <a:cs typeface="Times New Roman"/>
                        </a:rPr>
                        <a:t>Наименование проблемы</a:t>
                      </a:r>
                    </a:p>
                  </a:txBody>
                  <a:tcPr marL="16332" marR="16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Rubik Regular"/>
                          <a:ea typeface="Calibri"/>
                          <a:cs typeface="Times New Roman"/>
                        </a:rPr>
                        <a:t>Решение</a:t>
                      </a:r>
                    </a:p>
                  </a:txBody>
                  <a:tcPr marL="16332" marR="16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Rubik Regular"/>
                          <a:ea typeface="Calibri"/>
                          <a:cs typeface="Times New Roman"/>
                        </a:rPr>
                        <a:t>Вклад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Rubik Regular"/>
                          <a:ea typeface="Calibri"/>
                          <a:cs typeface="Times New Roman"/>
                        </a:rPr>
                        <a:t> (дни)</a:t>
                      </a:r>
                    </a:p>
                  </a:txBody>
                  <a:tcPr marL="16332" marR="16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Rubik Regular"/>
                          <a:ea typeface="Calibri"/>
                          <a:cs typeface="Times New Roman"/>
                        </a:rPr>
                        <a:t>Вклад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Rubik Regular"/>
                          <a:ea typeface="Calibri"/>
                          <a:cs typeface="Times New Roman"/>
                        </a:rPr>
                        <a:t> (час)</a:t>
                      </a:r>
                    </a:p>
                  </a:txBody>
                  <a:tcPr marL="16332" marR="16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Rubik Regular"/>
                          <a:ea typeface="Calibri"/>
                          <a:cs typeface="Times New Roman"/>
                        </a:rPr>
                        <a:t>Вклад (иное)</a:t>
                      </a:r>
                    </a:p>
                  </a:txBody>
                  <a:tcPr marL="16332" marR="16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141822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Rubik Regular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16332" marR="16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Rubik Regular"/>
                          <a:ea typeface="Calibri"/>
                          <a:cs typeface="Times New Roman"/>
                        </a:rPr>
                        <a:t>Неудобный формат обмена информации по </a:t>
                      </a:r>
                      <a:r>
                        <a:rPr lang="ru-RU" sz="1600" dirty="0">
                          <a:effectLst/>
                          <a:latin typeface="Rubik Regular"/>
                          <a:ea typeface="Calibri"/>
                          <a:cs typeface="Times New Roman"/>
                        </a:rPr>
                        <a:t>совместной закупке происходит </a:t>
                      </a:r>
                      <a:r>
                        <a:rPr lang="ru-RU" sz="1600" dirty="0" smtClean="0">
                          <a:effectLst/>
                          <a:latin typeface="Rubik Regular"/>
                          <a:ea typeface="Calibri"/>
                          <a:cs typeface="Times New Roman"/>
                        </a:rPr>
                        <a:t>в</a:t>
                      </a:r>
                      <a:r>
                        <a:rPr lang="ru-RU" sz="1600" baseline="0" dirty="0" smtClean="0">
                          <a:effectLst/>
                          <a:latin typeface="Rubik Regular"/>
                          <a:ea typeface="Calibri"/>
                          <a:cs typeface="Times New Roman"/>
                        </a:rPr>
                        <a:t> трех </a:t>
                      </a:r>
                      <a:r>
                        <a:rPr lang="ru-RU" sz="1600" dirty="0" smtClean="0">
                          <a:effectLst/>
                          <a:latin typeface="Rubik Regular"/>
                          <a:ea typeface="Calibri"/>
                          <a:cs typeface="Times New Roman"/>
                        </a:rPr>
                        <a:t>программных ресурсах</a:t>
                      </a:r>
                      <a:endParaRPr lang="ru-RU" sz="1600" dirty="0">
                        <a:effectLst/>
                        <a:latin typeface="Rubik Regular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Rubik Regular"/>
                          <a:ea typeface="Calibri"/>
                          <a:cs typeface="Times New Roman"/>
                        </a:rPr>
                        <a:t>(РИС</a:t>
                      </a:r>
                      <a:r>
                        <a:rPr lang="ru-RU" sz="1600" baseline="0" dirty="0" smtClean="0">
                          <a:effectLst/>
                          <a:latin typeface="Rubik Regular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dirty="0" smtClean="0">
                          <a:effectLst/>
                          <a:latin typeface="Rubik Regular"/>
                          <a:ea typeface="Calibri"/>
                          <a:cs typeface="Times New Roman"/>
                        </a:rPr>
                        <a:t>Web</a:t>
                      </a:r>
                      <a:r>
                        <a:rPr lang="ru-RU" sz="1600" dirty="0">
                          <a:effectLst/>
                          <a:latin typeface="Rubik Regular"/>
                          <a:ea typeface="Calibri"/>
                          <a:cs typeface="Times New Roman"/>
                        </a:rPr>
                        <a:t>-торги КС, «Дело», эл</a:t>
                      </a:r>
                      <a:r>
                        <a:rPr lang="ru-RU" sz="1600" dirty="0" smtClean="0">
                          <a:effectLst/>
                          <a:latin typeface="Rubik Regular"/>
                          <a:ea typeface="Calibri"/>
                          <a:cs typeface="Times New Roman"/>
                        </a:rPr>
                        <a:t>. почта</a:t>
                      </a:r>
                      <a:r>
                        <a:rPr lang="ru-RU" sz="1600" dirty="0">
                          <a:effectLst/>
                          <a:latin typeface="Rubik Regular"/>
                          <a:ea typeface="Calibri"/>
                          <a:cs typeface="Times New Roman"/>
                        </a:rPr>
                        <a:t>)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16332" marR="16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01295" algn="l"/>
                        </a:tabLst>
                      </a:pPr>
                      <a:r>
                        <a:rPr lang="ru-RU" sz="1600" dirty="0" smtClean="0">
                          <a:effectLst/>
                          <a:latin typeface="Rubik Regular"/>
                          <a:ea typeface="Calibri"/>
                          <a:cs typeface="Times New Roman"/>
                        </a:rPr>
                        <a:t>Использование одного программного ресурса, а именно РИС «WEB-Торги-КС»</a:t>
                      </a:r>
                      <a:endParaRPr lang="ru-RU" sz="1600" dirty="0">
                        <a:effectLst/>
                        <a:latin typeface="Rubik Regular"/>
                        <a:ea typeface="Calibri"/>
                        <a:cs typeface="Times New Roman"/>
                      </a:endParaRPr>
                    </a:p>
                  </a:txBody>
                  <a:tcPr marL="16332" marR="16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Rubik Regular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16332" marR="16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0" dirty="0">
                        <a:effectLst/>
                        <a:latin typeface="Rubik Regular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Rubik Regular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Rubik Regular"/>
                          <a:ea typeface="Calibri"/>
                          <a:cs typeface="Times New Roman"/>
                        </a:rPr>
                        <a:t>- 7,5</a:t>
                      </a:r>
                      <a:endParaRPr lang="ru-RU" sz="1600" b="0" dirty="0">
                        <a:effectLst/>
                        <a:latin typeface="Rubik Regular"/>
                        <a:ea typeface="Calibri"/>
                        <a:cs typeface="Times New Roman"/>
                      </a:endParaRPr>
                    </a:p>
                  </a:txBody>
                  <a:tcPr marL="16332" marR="16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Rubik Regular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16332" marR="16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38714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Rubik Regular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16332" marR="16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Rubik Regular"/>
                          <a:ea typeface="Calibri"/>
                          <a:cs typeface="Times New Roman"/>
                        </a:rPr>
                        <a:t>Неудобный формат расчета НМЦК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Rubik Regular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16332" marR="16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Rubik Regular"/>
                          <a:ea typeface="Calibri"/>
                          <a:cs typeface="Times New Roman"/>
                        </a:rPr>
                        <a:t>Использование для </a:t>
                      </a:r>
                      <a:r>
                        <a:rPr lang="ru-RU" sz="1600" dirty="0" smtClean="0">
                          <a:effectLst/>
                          <a:latin typeface="Rubik Regular"/>
                          <a:ea typeface="Calibri"/>
                          <a:cs typeface="Times New Roman"/>
                        </a:rPr>
                        <a:t>расчета НМЦК </a:t>
                      </a:r>
                      <a:r>
                        <a:rPr lang="ru-RU" sz="1600" dirty="0" smtClean="0">
                          <a:effectLst/>
                          <a:latin typeface="Rubik Regular"/>
                          <a:ea typeface="Calibri"/>
                          <a:cs typeface="Times New Roman"/>
                        </a:rPr>
                        <a:t> формат</a:t>
                      </a:r>
                      <a:r>
                        <a:rPr lang="ru-RU" sz="1600" baseline="0" dirty="0" smtClean="0">
                          <a:effectLst/>
                          <a:latin typeface="Rubik Regular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600" dirty="0" smtClean="0">
                          <a:effectLst/>
                          <a:latin typeface="Rubik Regular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600" dirty="0" smtClean="0">
                          <a:effectLst/>
                          <a:latin typeface="Rubik Regular"/>
                          <a:ea typeface="Calibri"/>
                          <a:cs typeface="Times New Roman"/>
                        </a:rPr>
                        <a:t>Excel</a:t>
                      </a:r>
                      <a:endParaRPr lang="ru-RU" sz="1600" dirty="0">
                        <a:effectLst/>
                        <a:latin typeface="Rubik Regular"/>
                        <a:ea typeface="Calibri"/>
                        <a:cs typeface="Times New Roman"/>
                      </a:endParaRPr>
                    </a:p>
                  </a:txBody>
                  <a:tcPr marL="16332" marR="16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Rubik Regular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0" dirty="0" smtClean="0">
                        <a:effectLst/>
                        <a:latin typeface="Rubik Regular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Rubik Regular"/>
                          <a:ea typeface="Calibri"/>
                          <a:cs typeface="Times New Roman"/>
                        </a:rPr>
                        <a:t>- 1</a:t>
                      </a:r>
                      <a:r>
                        <a:rPr lang="ru-RU" sz="1600" b="0" dirty="0">
                          <a:effectLst/>
                          <a:latin typeface="Rubik Regular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16332" marR="16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Rubik Regular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16332" marR="16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Rubik Regular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16332" marR="16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38391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Rubik Regular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16332" marR="16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Rubik Regular"/>
                          <a:ea typeface="Calibri"/>
                          <a:cs typeface="Times New Roman"/>
                        </a:rPr>
                        <a:t>Риск ошибки при оформлении первичной информации</a:t>
                      </a:r>
                      <a:endParaRPr lang="ru-RU" sz="1600" dirty="0">
                        <a:effectLst/>
                        <a:latin typeface="Rubik Regular"/>
                        <a:ea typeface="Calibri"/>
                        <a:cs typeface="Times New Roman"/>
                      </a:endParaRPr>
                    </a:p>
                  </a:txBody>
                  <a:tcPr marL="16332" marR="16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4790" algn="l"/>
                        </a:tabLst>
                      </a:pPr>
                      <a:r>
                        <a:rPr lang="ru-RU" sz="1600" dirty="0" smtClean="0">
                          <a:effectLst/>
                          <a:latin typeface="Rubik Regular"/>
                          <a:ea typeface="Calibri"/>
                          <a:cs typeface="Times New Roman"/>
                        </a:rPr>
                        <a:t>Преобразование первичной информации в структурированную форму сводной заявки в РИС «WEB-Торги-КС» и расчет НМЦК в формате </a:t>
                      </a:r>
                      <a:r>
                        <a:rPr lang="ru-RU" sz="1600" dirty="0" err="1" smtClean="0">
                          <a:effectLst/>
                          <a:latin typeface="Rubik Regular"/>
                          <a:ea typeface="Calibri"/>
                          <a:cs typeface="Times New Roman"/>
                        </a:rPr>
                        <a:t>ExceI</a:t>
                      </a:r>
                      <a:endParaRPr lang="ru-RU" sz="1600" dirty="0">
                        <a:effectLst/>
                        <a:latin typeface="Rubik Regular"/>
                        <a:ea typeface="Calibri"/>
                        <a:cs typeface="Times New Roman"/>
                      </a:endParaRPr>
                    </a:p>
                  </a:txBody>
                  <a:tcPr marL="16332" marR="16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Rubik Regular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Rubik Regular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Rubik Regular"/>
                          <a:ea typeface="Calibri"/>
                          <a:cs typeface="Times New Roman"/>
                        </a:rPr>
                        <a:t>- 1</a:t>
                      </a:r>
                    </a:p>
                  </a:txBody>
                  <a:tcPr marL="16332" marR="16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Rubik Regular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16332" marR="16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Rubik Regular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16332" marR="16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21942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Rubik Regular"/>
                          <a:ea typeface="Calibri"/>
                          <a:cs typeface="Times New Roman"/>
                        </a:rPr>
                        <a:t>4</a:t>
                      </a:r>
                      <a:endParaRPr lang="ru-RU" sz="1600" dirty="0">
                        <a:effectLst/>
                        <a:latin typeface="Rubik Regular"/>
                        <a:ea typeface="Calibri"/>
                        <a:cs typeface="Times New Roman"/>
                      </a:endParaRPr>
                    </a:p>
                  </a:txBody>
                  <a:tcPr marL="16332" marR="16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Rubik Regular"/>
                          <a:ea typeface="Calibri"/>
                          <a:cs typeface="Times New Roman"/>
                        </a:rPr>
                        <a:t>Неоднократная проверка информации для устранения ошибок</a:t>
                      </a:r>
                      <a:endParaRPr lang="ru-RU" sz="1600" dirty="0">
                        <a:effectLst/>
                        <a:latin typeface="Rubik Regular"/>
                        <a:ea typeface="Calibri"/>
                        <a:cs typeface="Times New Roman"/>
                      </a:endParaRPr>
                    </a:p>
                  </a:txBody>
                  <a:tcPr marL="16332" marR="16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4790" algn="l"/>
                        </a:tabLst>
                      </a:pPr>
                      <a:r>
                        <a:rPr lang="ru-RU" sz="1600" dirty="0" smtClean="0">
                          <a:effectLst/>
                          <a:latin typeface="Rubik Regular"/>
                          <a:ea typeface="Calibri"/>
                          <a:cs typeface="Times New Roman"/>
                        </a:rPr>
                        <a:t>Преобразование первичной информации в структурированную форму сводной заявки в РИС «WEB-Торги-КС» и расчет НМЦК в формате </a:t>
                      </a:r>
                      <a:r>
                        <a:rPr lang="ru-RU" sz="1600" dirty="0" err="1" smtClean="0">
                          <a:effectLst/>
                          <a:latin typeface="Rubik Regular"/>
                          <a:ea typeface="Calibri"/>
                          <a:cs typeface="Times New Roman"/>
                        </a:rPr>
                        <a:t>ExceI</a:t>
                      </a:r>
                      <a:endParaRPr lang="ru-RU" sz="1600" dirty="0">
                        <a:effectLst/>
                        <a:latin typeface="Rubik Regular"/>
                        <a:ea typeface="Calibri"/>
                        <a:cs typeface="Times New Roman"/>
                      </a:endParaRPr>
                    </a:p>
                  </a:txBody>
                  <a:tcPr marL="16332" marR="16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Rubik Regular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Rubik Regular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Rubik Regular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Rubik Regular"/>
                          <a:ea typeface="Calibri"/>
                          <a:cs typeface="Times New Roman"/>
                        </a:rPr>
                        <a:t>- 1</a:t>
                      </a:r>
                      <a:endParaRPr lang="ru-RU" sz="1600" b="0" dirty="0">
                        <a:effectLst/>
                        <a:latin typeface="Rubik Regular"/>
                        <a:ea typeface="Calibri"/>
                        <a:cs typeface="Times New Roman"/>
                      </a:endParaRPr>
                    </a:p>
                  </a:txBody>
                  <a:tcPr marL="16332" marR="16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Rubik Regular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16332" marR="16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Rubik Regular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16332" marR="16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66457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Rubik Regular"/>
                          <a:ea typeface="Calibri"/>
                          <a:cs typeface="Times New Roman"/>
                        </a:rPr>
                        <a:t>5</a:t>
                      </a:r>
                      <a:endParaRPr lang="ru-RU" sz="1600" dirty="0">
                        <a:effectLst/>
                        <a:latin typeface="Rubik Regular"/>
                        <a:ea typeface="Calibri"/>
                        <a:cs typeface="Times New Roman"/>
                      </a:endParaRPr>
                    </a:p>
                  </a:txBody>
                  <a:tcPr marL="16332" marR="16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Rubik Regular"/>
                          <a:ea typeface="Calibri"/>
                          <a:cs typeface="Times New Roman"/>
                        </a:rPr>
                        <a:t>Неудобный</a:t>
                      </a:r>
                      <a:r>
                        <a:rPr lang="ru-RU" sz="1600" baseline="0" dirty="0" smtClean="0">
                          <a:effectLst/>
                          <a:latin typeface="Rubik Regular"/>
                          <a:ea typeface="Calibri"/>
                          <a:cs typeface="Times New Roman"/>
                        </a:rPr>
                        <a:t> формат р</a:t>
                      </a:r>
                      <a:r>
                        <a:rPr lang="ru-RU" sz="1600" dirty="0" smtClean="0">
                          <a:effectLst/>
                          <a:latin typeface="Rubik Regular"/>
                          <a:ea typeface="Calibri"/>
                          <a:cs typeface="Times New Roman"/>
                        </a:rPr>
                        <a:t>учного ввода </a:t>
                      </a:r>
                      <a:r>
                        <a:rPr lang="ru-RU" sz="1600" dirty="0">
                          <a:effectLst/>
                          <a:latin typeface="Rubik Regular"/>
                          <a:ea typeface="Calibri"/>
                          <a:cs typeface="Times New Roman"/>
                        </a:rPr>
                        <a:t>информации </a:t>
                      </a:r>
                      <a:r>
                        <a:rPr lang="ru-RU" sz="1600" dirty="0" smtClean="0">
                          <a:effectLst/>
                          <a:latin typeface="Rubik Regular"/>
                          <a:ea typeface="Calibri"/>
                          <a:cs typeface="Times New Roman"/>
                        </a:rPr>
                        <a:t>кол-ве </a:t>
                      </a:r>
                      <a:r>
                        <a:rPr lang="ru-RU" sz="1600" dirty="0">
                          <a:effectLst/>
                          <a:latin typeface="Rubik Regular"/>
                          <a:ea typeface="Calibri"/>
                          <a:cs typeface="Times New Roman"/>
                        </a:rPr>
                        <a:t>и </a:t>
                      </a:r>
                      <a:r>
                        <a:rPr lang="ru-RU" sz="1600" dirty="0" smtClean="0">
                          <a:effectLst/>
                          <a:latin typeface="Rubik Regular"/>
                          <a:ea typeface="Calibri"/>
                          <a:cs typeface="Times New Roman"/>
                        </a:rPr>
                        <a:t>цене </a:t>
                      </a:r>
                      <a:r>
                        <a:rPr lang="ru-RU" sz="1600" dirty="0" smtClean="0">
                          <a:effectLst/>
                          <a:latin typeface="Rubik Regular"/>
                          <a:ea typeface="Calibri"/>
                          <a:cs typeface="Times New Roman"/>
                        </a:rPr>
                        <a:t>товара</a:t>
                      </a:r>
                      <a:endParaRPr lang="ru-RU" sz="1600" dirty="0">
                        <a:effectLst/>
                        <a:latin typeface="Rubik Regular"/>
                        <a:ea typeface="Calibri"/>
                        <a:cs typeface="Times New Roman"/>
                      </a:endParaRPr>
                    </a:p>
                  </a:txBody>
                  <a:tcPr marL="16332" marR="16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4790" algn="l"/>
                        </a:tabLst>
                      </a:pPr>
                      <a:r>
                        <a:rPr lang="ru-RU" sz="1600" dirty="0" smtClean="0">
                          <a:effectLst/>
                          <a:latin typeface="Rubik Regular"/>
                          <a:ea typeface="Calibri"/>
                          <a:cs typeface="Times New Roman"/>
                        </a:rPr>
                        <a:t>Преобразование первичной информации в структурированную форму сводной заявки в РИС «WEB-Торги-КС» и расчет НМЦК в формате </a:t>
                      </a:r>
                      <a:r>
                        <a:rPr lang="ru-RU" sz="1600" dirty="0" err="1" smtClean="0">
                          <a:effectLst/>
                          <a:latin typeface="Rubik Regular"/>
                          <a:ea typeface="Calibri"/>
                          <a:cs typeface="Times New Roman"/>
                        </a:rPr>
                        <a:t>ExceI</a:t>
                      </a:r>
                      <a:endParaRPr lang="ru-RU" sz="1600" dirty="0">
                        <a:effectLst/>
                        <a:latin typeface="Rubik Regular"/>
                        <a:ea typeface="Calibri"/>
                        <a:cs typeface="Times New Roman"/>
                      </a:endParaRPr>
                    </a:p>
                  </a:txBody>
                  <a:tcPr marL="16332" marR="16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Rubik Regular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0" dirty="0" smtClean="0">
                        <a:effectLst/>
                        <a:latin typeface="Rubik Regular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Rubik Regular"/>
                          <a:ea typeface="Calibri"/>
                          <a:cs typeface="Times New Roman"/>
                        </a:rPr>
                        <a:t>- 1</a:t>
                      </a:r>
                      <a:endParaRPr lang="ru-RU" sz="1600" b="0" dirty="0">
                        <a:effectLst/>
                        <a:latin typeface="Rubik Regular"/>
                        <a:ea typeface="Calibri"/>
                        <a:cs typeface="Times New Roman"/>
                      </a:endParaRPr>
                    </a:p>
                  </a:txBody>
                  <a:tcPr marL="16332" marR="16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Rubik Regular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16332" marR="16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Rubik Regular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16332" marR="16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899525" y="-6810375"/>
            <a:ext cx="20104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76200"/>
            <a:ext cx="1828800" cy="1828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C5340DC-F716-4750-A615-B499A3E5423E}"/>
              </a:ext>
            </a:extLst>
          </p:cNvPr>
          <p:cNvSpPr txBox="1"/>
          <p:nvPr/>
        </p:nvSpPr>
        <p:spPr>
          <a:xfrm>
            <a:off x="1657350" y="230832"/>
            <a:ext cx="5925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Bef>
                <a:spcPct val="0"/>
              </a:spcBef>
              <a:defRPr/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ГКУ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РО «Центр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закупок Рязанской области»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Helvetica Neue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3B8EA87-0C24-450C-B0AD-FA9151F462B4}"/>
              </a:ext>
            </a:extLst>
          </p:cNvPr>
          <p:cNvSpPr txBox="1"/>
          <p:nvPr/>
        </p:nvSpPr>
        <p:spPr>
          <a:xfrm>
            <a:off x="1657350" y="898269"/>
            <a:ext cx="182880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 defTabSz="457200" hangingPunct="1"/>
            <a:r>
              <a:rPr lang="ru-RU" sz="3200" b="1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ea typeface="Microsoft YaHei" panose="020B0503020204020204" pitchFamily="34" charset="-122"/>
                <a:cs typeface="+mn-cs"/>
              </a:rPr>
              <a:t>ТОП 5 проблем</a:t>
            </a:r>
            <a:endParaRPr lang="ru-RU" sz="3200" b="1" kern="1200" dirty="0">
              <a:solidFill>
                <a:prstClr val="black">
                  <a:lumMod val="75000"/>
                  <a:lumOff val="25000"/>
                </a:prstClr>
              </a:solidFill>
              <a:latin typeface="+mn-lt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2384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40"/>
          <a:stretch/>
        </p:blipFill>
        <p:spPr>
          <a:xfrm>
            <a:off x="5364362" y="1676400"/>
            <a:ext cx="9837538" cy="94903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20768"/>
            <a:ext cx="1828800" cy="1828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C5340DC-F716-4750-A615-B499A3E5423E}"/>
              </a:ext>
            </a:extLst>
          </p:cNvPr>
          <p:cNvSpPr txBox="1"/>
          <p:nvPr/>
        </p:nvSpPr>
        <p:spPr>
          <a:xfrm>
            <a:off x="1657350" y="230832"/>
            <a:ext cx="5925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Bef>
                <a:spcPct val="0"/>
              </a:spcBef>
              <a:defRPr/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ГКУ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РО «Центр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закупок Рязанской области»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Helvetica Neue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07924E5-BCF2-4E42-B8EF-F3E9AB34C6AA}"/>
              </a:ext>
            </a:extLst>
          </p:cNvPr>
          <p:cNvSpPr txBox="1"/>
          <p:nvPr/>
        </p:nvSpPr>
        <p:spPr>
          <a:xfrm>
            <a:off x="1676400" y="935168"/>
            <a:ext cx="5906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YaHei" panose="020B0503020204020204" pitchFamily="34" charset="-122"/>
              </a:rPr>
              <a:t>Пирамида проблем</a:t>
            </a:r>
            <a:endParaRPr lang="ru-RU" sz="32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698494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00200"/>
            <a:ext cx="7162799" cy="48577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051" y="1600200"/>
            <a:ext cx="7315200" cy="48577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2252" y="1600200"/>
            <a:ext cx="5911848" cy="48577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" y="6457950"/>
            <a:ext cx="10058400" cy="48450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050" y="6457950"/>
            <a:ext cx="10058400" cy="48316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76200"/>
            <a:ext cx="1828800" cy="1828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C5340DC-F716-4750-A615-B499A3E5423E}"/>
              </a:ext>
            </a:extLst>
          </p:cNvPr>
          <p:cNvSpPr txBox="1"/>
          <p:nvPr/>
        </p:nvSpPr>
        <p:spPr>
          <a:xfrm>
            <a:off x="1657350" y="230832"/>
            <a:ext cx="5925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Bef>
                <a:spcPct val="0"/>
              </a:spcBef>
              <a:defRPr/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ГКУ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РО «Центр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закупок Рязанской области»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Helvetica Neue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07924E5-BCF2-4E42-B8EF-F3E9AB34C6AA}"/>
              </a:ext>
            </a:extLst>
          </p:cNvPr>
          <p:cNvSpPr txBox="1"/>
          <p:nvPr/>
        </p:nvSpPr>
        <p:spPr>
          <a:xfrm>
            <a:off x="1676400" y="935168"/>
            <a:ext cx="5906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YaHei" panose="020B0503020204020204" pitchFamily="34" charset="-122"/>
              </a:rPr>
              <a:t>Карта целевого состояния</a:t>
            </a:r>
          </a:p>
        </p:txBody>
      </p:sp>
    </p:spTree>
    <p:extLst>
      <p:ext uri="{BB962C8B-B14F-4D97-AF65-F5344CB8AC3E}">
        <p14:creationId xmlns:p14="http://schemas.microsoft.com/office/powerpoint/2010/main" val="16972461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76200"/>
            <a:ext cx="1828800" cy="1828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C5340DC-F716-4750-A615-B499A3E5423E}"/>
              </a:ext>
            </a:extLst>
          </p:cNvPr>
          <p:cNvSpPr txBox="1"/>
          <p:nvPr/>
        </p:nvSpPr>
        <p:spPr>
          <a:xfrm>
            <a:off x="1657350" y="230832"/>
            <a:ext cx="5925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Bef>
                <a:spcPct val="0"/>
              </a:spcBef>
              <a:defRPr/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ГКУ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РО «Центр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закупок Рязанской области»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Helvetica Neue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07924E5-BCF2-4E42-B8EF-F3E9AB34C6AA}"/>
              </a:ext>
            </a:extLst>
          </p:cNvPr>
          <p:cNvSpPr txBox="1"/>
          <p:nvPr/>
        </p:nvSpPr>
        <p:spPr>
          <a:xfrm>
            <a:off x="1676400" y="935168"/>
            <a:ext cx="5906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YaHei" panose="020B0503020204020204" pitchFamily="34" charset="-122"/>
              </a:rPr>
              <a:t>План мероприятий</a:t>
            </a:r>
            <a:endParaRPr lang="ru-RU" sz="32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Microsoft YaHei" panose="020B0503020204020204" pitchFamily="34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" t="31852" r="28991" b="10814"/>
          <a:stretch/>
        </p:blipFill>
        <p:spPr bwMode="auto">
          <a:xfrm>
            <a:off x="895350" y="2171700"/>
            <a:ext cx="18116550" cy="8410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0062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2954</TotalTime>
  <Words>586</Words>
  <Application>Microsoft Office PowerPoint</Application>
  <PresentationFormat>Произвольный</PresentationFormat>
  <Paragraphs>168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Secretary</dc:creator>
  <cp:lastModifiedBy>Secretary</cp:lastModifiedBy>
  <cp:revision>144</cp:revision>
  <cp:lastPrinted>2021-11-15T15:57:08Z</cp:lastPrinted>
  <dcterms:modified xsi:type="dcterms:W3CDTF">2021-11-15T16:31:08Z</dcterms:modified>
</cp:coreProperties>
</file>